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9"/>
  </p:notesMasterIdLst>
  <p:handoutMasterIdLst>
    <p:handoutMasterId r:id="rId20"/>
  </p:handoutMasterIdLst>
  <p:sldIdLst>
    <p:sldId id="267" r:id="rId3"/>
    <p:sldId id="297" r:id="rId4"/>
    <p:sldId id="296" r:id="rId5"/>
    <p:sldId id="269" r:id="rId6"/>
    <p:sldId id="302" r:id="rId7"/>
    <p:sldId id="270" r:id="rId8"/>
    <p:sldId id="288" r:id="rId9"/>
    <p:sldId id="278" r:id="rId10"/>
    <p:sldId id="298" r:id="rId11"/>
    <p:sldId id="300" r:id="rId12"/>
    <p:sldId id="273" r:id="rId13"/>
    <p:sldId id="299" r:id="rId14"/>
    <p:sldId id="290" r:id="rId15"/>
    <p:sldId id="289" r:id="rId16"/>
    <p:sldId id="294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3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FF3333"/>
    <a:srgbClr val="00A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41" autoAdjust="0"/>
  </p:normalViewPr>
  <p:slideViewPr>
    <p:cSldViewPr snapToGrid="0" snapToObjects="1" showGuides="1">
      <p:cViewPr varScale="1">
        <p:scale>
          <a:sx n="49" d="100"/>
          <a:sy n="49" d="100"/>
        </p:scale>
        <p:origin x="1387" y="62"/>
      </p:cViewPr>
      <p:guideLst>
        <p:guide orient="horz" pos="1083"/>
        <p:guide pos="2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268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Works\Product%20management\Reliability%20case\drat301_unprotected_Grid%20paralle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/>
              <a:t>SOFC+ Grid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'Series and Parallel Reliability'!$X$133</c:f>
              <c:strCache>
                <c:ptCount val="1"/>
                <c:pt idx="0">
                  <c:v>Rural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'Series and Parallel Reliability'!$AA$130:$AG$130</c:f>
              <c:numCache>
                <c:formatCode>General</c:formatCode>
                <c:ptCount val="7"/>
                <c:pt idx="0">
                  <c:v>0.9</c:v>
                </c:pt>
                <c:pt idx="1">
                  <c:v>0.92</c:v>
                </c:pt>
                <c:pt idx="2">
                  <c:v>0.95</c:v>
                </c:pt>
                <c:pt idx="3">
                  <c:v>0.96</c:v>
                </c:pt>
                <c:pt idx="4">
                  <c:v>0.97</c:v>
                </c:pt>
                <c:pt idx="5">
                  <c:v>0.98</c:v>
                </c:pt>
                <c:pt idx="6">
                  <c:v>0.99</c:v>
                </c:pt>
              </c:numCache>
            </c:numRef>
          </c:xVal>
          <c:yVal>
            <c:numRef>
              <c:f>'Series and Parallel Reliability'!$AA$133:$AG$133</c:f>
              <c:numCache>
                <c:formatCode>General</c:formatCode>
                <c:ptCount val="7"/>
                <c:pt idx="0">
                  <c:v>0.99994292237442917</c:v>
                </c:pt>
                <c:pt idx="1">
                  <c:v>0.99995433789954336</c:v>
                </c:pt>
                <c:pt idx="2">
                  <c:v>0.99997146118721458</c:v>
                </c:pt>
                <c:pt idx="3">
                  <c:v>0.99997716894977173</c:v>
                </c:pt>
                <c:pt idx="4">
                  <c:v>0.99998287671232877</c:v>
                </c:pt>
                <c:pt idx="5">
                  <c:v>0.99998858447488581</c:v>
                </c:pt>
                <c:pt idx="6">
                  <c:v>0.99999429223744296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'Series and Parallel Reliability'!$X$131</c:f>
              <c:strCache>
                <c:ptCount val="1"/>
                <c:pt idx="0">
                  <c:v>Conurbation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'Series and Parallel Reliability'!$AA$130:$AG$130</c:f>
              <c:numCache>
                <c:formatCode>General</c:formatCode>
                <c:ptCount val="7"/>
                <c:pt idx="0">
                  <c:v>0.9</c:v>
                </c:pt>
                <c:pt idx="1">
                  <c:v>0.92</c:v>
                </c:pt>
                <c:pt idx="2">
                  <c:v>0.95</c:v>
                </c:pt>
                <c:pt idx="3">
                  <c:v>0.96</c:v>
                </c:pt>
                <c:pt idx="4">
                  <c:v>0.97</c:v>
                </c:pt>
                <c:pt idx="5">
                  <c:v>0.98</c:v>
                </c:pt>
                <c:pt idx="6">
                  <c:v>0.99</c:v>
                </c:pt>
              </c:numCache>
            </c:numRef>
          </c:xVal>
          <c:yVal>
            <c:numRef>
              <c:f>'Series and Parallel Reliability'!$AA$131:$AG$131</c:f>
              <c:numCache>
                <c:formatCode>General</c:formatCode>
                <c:ptCount val="7"/>
                <c:pt idx="0">
                  <c:v>0.99998858447488581</c:v>
                </c:pt>
                <c:pt idx="1">
                  <c:v>0.99999086757990863</c:v>
                </c:pt>
                <c:pt idx="2">
                  <c:v>0.99999429223744296</c:v>
                </c:pt>
                <c:pt idx="3">
                  <c:v>0.99999543378995437</c:v>
                </c:pt>
                <c:pt idx="4">
                  <c:v>0.99999657534246578</c:v>
                </c:pt>
                <c:pt idx="5">
                  <c:v>0.99999771689497718</c:v>
                </c:pt>
                <c:pt idx="6">
                  <c:v>0.99999885844748859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'Series and Parallel Reliability'!$X$135</c:f>
              <c:strCache>
                <c:ptCount val="1"/>
                <c:pt idx="0">
                  <c:v>City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'Series and Parallel Reliability'!$AA$130:$AG$130</c:f>
              <c:numCache>
                <c:formatCode>General</c:formatCode>
                <c:ptCount val="7"/>
                <c:pt idx="0">
                  <c:v>0.9</c:v>
                </c:pt>
                <c:pt idx="1">
                  <c:v>0.92</c:v>
                </c:pt>
                <c:pt idx="2">
                  <c:v>0.95</c:v>
                </c:pt>
                <c:pt idx="3">
                  <c:v>0.96</c:v>
                </c:pt>
                <c:pt idx="4">
                  <c:v>0.97</c:v>
                </c:pt>
                <c:pt idx="5">
                  <c:v>0.98</c:v>
                </c:pt>
                <c:pt idx="6">
                  <c:v>0.99</c:v>
                </c:pt>
              </c:numCache>
            </c:numRef>
          </c:xVal>
          <c:yVal>
            <c:numRef>
              <c:f>'Series and Parallel Reliability'!$AA$135:$AG$135</c:f>
              <c:numCache>
                <c:formatCode>General</c:formatCode>
                <c:ptCount val="7"/>
                <c:pt idx="0">
                  <c:v>0.99999771689497718</c:v>
                </c:pt>
                <c:pt idx="1">
                  <c:v>0.99999817351598175</c:v>
                </c:pt>
                <c:pt idx="2">
                  <c:v>0.99999885844748859</c:v>
                </c:pt>
                <c:pt idx="3">
                  <c:v>0.99999908675799087</c:v>
                </c:pt>
                <c:pt idx="4">
                  <c:v>0.99999931506849316</c:v>
                </c:pt>
                <c:pt idx="5">
                  <c:v>0.99999954337899544</c:v>
                </c:pt>
                <c:pt idx="6">
                  <c:v>0.99999977168949772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42944"/>
        <c:axId val="162543504"/>
      </c:scatterChart>
      <c:valAx>
        <c:axId val="162542944"/>
        <c:scaling>
          <c:orientation val="minMax"/>
          <c:max val="1"/>
          <c:min val="0.95000000000000007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Single SOFC system availability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2543504"/>
        <c:crosses val="autoZero"/>
        <c:crossBetween val="midCat"/>
      </c:valAx>
      <c:valAx>
        <c:axId val="162543504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System availability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254294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A8AC7-915C-4097-B255-DE656A66396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220DA63-975C-4726-BDC5-816CFB340DF8}">
      <dgm:prSet phldrT="[Text]" custT="1"/>
      <dgm:spPr/>
      <dgm:t>
        <a:bodyPr anchor="ctr"/>
        <a:lstStyle/>
        <a:p>
          <a:pPr algn="ctr"/>
          <a:r>
            <a:rPr lang="fi-FI" sz="3200" b="1" cap="all" baseline="0" dirty="0" smtClean="0">
              <a:solidFill>
                <a:srgbClr val="002060"/>
              </a:solidFill>
            </a:rPr>
            <a:t>Drivers</a:t>
          </a:r>
          <a:endParaRPr lang="fi-FI" sz="3200" b="1" cap="all" baseline="0" dirty="0">
            <a:solidFill>
              <a:srgbClr val="002060"/>
            </a:solidFill>
          </a:endParaRPr>
        </a:p>
      </dgm:t>
    </dgm:pt>
    <dgm:pt modelId="{7A550CAD-6485-4729-9A73-CE493ACB9A8D}" type="parTrans" cxnId="{1E1FA0A8-7C6B-4161-8DB2-99B5FE03F1D0}">
      <dgm:prSet/>
      <dgm:spPr/>
      <dgm:t>
        <a:bodyPr/>
        <a:lstStyle/>
        <a:p>
          <a:endParaRPr lang="fi-FI"/>
        </a:p>
      </dgm:t>
    </dgm:pt>
    <dgm:pt modelId="{B61DD8E9-89BE-4F4D-875D-14AAD5B41F5E}" type="sibTrans" cxnId="{1E1FA0A8-7C6B-4161-8DB2-99B5FE03F1D0}">
      <dgm:prSet/>
      <dgm:spPr/>
      <dgm:t>
        <a:bodyPr/>
        <a:lstStyle/>
        <a:p>
          <a:endParaRPr lang="fi-FI"/>
        </a:p>
      </dgm:t>
    </dgm:pt>
    <dgm:pt modelId="{57D6245D-0796-469E-B161-38E58657A62C}">
      <dgm:prSet phldrT="[Text]" custT="1"/>
      <dgm:spPr>
        <a:ln>
          <a:noFill/>
        </a:ln>
      </dgm:spPr>
      <dgm:t>
        <a:bodyPr/>
        <a:lstStyle/>
        <a:p>
          <a:r>
            <a:rPr lang="fi-FI" sz="2400" dirty="0" smtClean="0"/>
            <a:t>Electrification</a:t>
          </a:r>
        </a:p>
      </dgm:t>
    </dgm:pt>
    <dgm:pt modelId="{87750DFD-094C-45F5-946B-82401BEE2D78}" type="parTrans" cxnId="{8BC5411B-AB9B-442F-973D-2C3AD3A15DEC}">
      <dgm:prSet/>
      <dgm:spPr/>
      <dgm:t>
        <a:bodyPr/>
        <a:lstStyle/>
        <a:p>
          <a:endParaRPr lang="fi-FI"/>
        </a:p>
      </dgm:t>
    </dgm:pt>
    <dgm:pt modelId="{1821CABC-76F7-4554-85D0-E90ED0D9DE9F}" type="sibTrans" cxnId="{8BC5411B-AB9B-442F-973D-2C3AD3A15DEC}">
      <dgm:prSet/>
      <dgm:spPr/>
      <dgm:t>
        <a:bodyPr/>
        <a:lstStyle/>
        <a:p>
          <a:endParaRPr lang="fi-FI"/>
        </a:p>
      </dgm:t>
    </dgm:pt>
    <dgm:pt modelId="{7C764F0C-90C9-48E9-8A68-47499C3B73FD}">
      <dgm:prSet phldrT="[Text]" custT="1"/>
      <dgm:spPr>
        <a:ln>
          <a:noFill/>
        </a:ln>
      </dgm:spPr>
      <dgm:t>
        <a:bodyPr/>
        <a:lstStyle/>
        <a:p>
          <a:r>
            <a:rPr lang="fi-FI" sz="2400" dirty="0" smtClean="0"/>
            <a:t>Need to reduce CO</a:t>
          </a:r>
          <a:r>
            <a:rPr lang="fi-FI" sz="2400" baseline="-25000" dirty="0" smtClean="0"/>
            <a:t>2</a:t>
          </a:r>
          <a:endParaRPr lang="fi-FI" sz="2400" baseline="-25000" dirty="0"/>
        </a:p>
      </dgm:t>
    </dgm:pt>
    <dgm:pt modelId="{EC3E8BF2-1049-4293-9FC7-D80FC7F9B659}" type="parTrans" cxnId="{9C087A58-F6DE-49DA-8A9F-18BE198B63A8}">
      <dgm:prSet/>
      <dgm:spPr/>
      <dgm:t>
        <a:bodyPr/>
        <a:lstStyle/>
        <a:p>
          <a:endParaRPr lang="fi-FI"/>
        </a:p>
      </dgm:t>
    </dgm:pt>
    <dgm:pt modelId="{4992D597-7791-4AFC-999F-A5ABB0F0BFB5}" type="sibTrans" cxnId="{9C087A58-F6DE-49DA-8A9F-18BE198B63A8}">
      <dgm:prSet/>
      <dgm:spPr/>
      <dgm:t>
        <a:bodyPr/>
        <a:lstStyle/>
        <a:p>
          <a:endParaRPr lang="fi-FI"/>
        </a:p>
      </dgm:t>
    </dgm:pt>
    <dgm:pt modelId="{BBF8A82C-0A84-4AC7-AFDF-141CF2EC0CFD}">
      <dgm:prSet phldrT="[Text]" custT="1"/>
      <dgm:spPr/>
      <dgm:t>
        <a:bodyPr anchor="ctr"/>
        <a:lstStyle/>
        <a:p>
          <a:pPr algn="ctr"/>
          <a:r>
            <a:rPr lang="fi-FI" sz="3200" b="1" cap="all" baseline="0" dirty="0" smtClean="0">
              <a:solidFill>
                <a:srgbClr val="002060"/>
              </a:solidFill>
            </a:rPr>
            <a:t>Accelerators</a:t>
          </a:r>
          <a:endParaRPr lang="fi-FI" sz="3200" b="1" cap="all" baseline="0" dirty="0">
            <a:solidFill>
              <a:srgbClr val="002060"/>
            </a:solidFill>
          </a:endParaRPr>
        </a:p>
      </dgm:t>
    </dgm:pt>
    <dgm:pt modelId="{5FE4F0BE-5B58-4C25-87FE-E7458AE7444D}" type="parTrans" cxnId="{D6135C62-F1A5-4FCB-A729-072B16721952}">
      <dgm:prSet/>
      <dgm:spPr/>
      <dgm:t>
        <a:bodyPr/>
        <a:lstStyle/>
        <a:p>
          <a:endParaRPr lang="fi-FI"/>
        </a:p>
      </dgm:t>
    </dgm:pt>
    <dgm:pt modelId="{A5314401-5EE1-44C4-8E37-FB7E10A26763}" type="sibTrans" cxnId="{D6135C62-F1A5-4FCB-A729-072B16721952}">
      <dgm:prSet/>
      <dgm:spPr/>
      <dgm:t>
        <a:bodyPr/>
        <a:lstStyle/>
        <a:p>
          <a:endParaRPr lang="fi-FI"/>
        </a:p>
      </dgm:t>
    </dgm:pt>
    <dgm:pt modelId="{767488FF-FF64-4705-9585-568DF6448284}">
      <dgm:prSet phldrT="[Text]" custT="1"/>
      <dgm:spPr>
        <a:ln>
          <a:noFill/>
        </a:ln>
      </dgm:spPr>
      <dgm:t>
        <a:bodyPr/>
        <a:lstStyle/>
        <a:p>
          <a:r>
            <a:rPr lang="fi-FI" sz="2400" dirty="0" smtClean="0"/>
            <a:t>New technologies</a:t>
          </a:r>
          <a:endParaRPr lang="fi-FI" sz="2400" dirty="0"/>
        </a:p>
      </dgm:t>
    </dgm:pt>
    <dgm:pt modelId="{3CF812D9-DF5E-497F-AEE3-3862F8BD7EC7}" type="parTrans" cxnId="{F1996C8C-8F98-44C6-89C7-FEC1CD3C8F36}">
      <dgm:prSet/>
      <dgm:spPr/>
      <dgm:t>
        <a:bodyPr/>
        <a:lstStyle/>
        <a:p>
          <a:endParaRPr lang="fi-FI"/>
        </a:p>
      </dgm:t>
    </dgm:pt>
    <dgm:pt modelId="{A97CECEE-3AC9-425D-9A4F-D4598D5E438C}" type="sibTrans" cxnId="{F1996C8C-8F98-44C6-89C7-FEC1CD3C8F36}">
      <dgm:prSet/>
      <dgm:spPr/>
      <dgm:t>
        <a:bodyPr/>
        <a:lstStyle/>
        <a:p>
          <a:endParaRPr lang="fi-FI"/>
        </a:p>
      </dgm:t>
    </dgm:pt>
    <dgm:pt modelId="{48D32A0A-E69B-43BD-AB93-8FEEFD99D43B}">
      <dgm:prSet phldrT="[Text]" custT="1"/>
      <dgm:spPr>
        <a:ln>
          <a:noFill/>
        </a:ln>
      </dgm:spPr>
      <dgm:t>
        <a:bodyPr/>
        <a:lstStyle/>
        <a:p>
          <a:r>
            <a:rPr lang="fi-FI" sz="2400" dirty="0" smtClean="0"/>
            <a:t>Regulatory framework</a:t>
          </a:r>
          <a:endParaRPr lang="fi-FI" sz="2400" dirty="0"/>
        </a:p>
      </dgm:t>
    </dgm:pt>
    <dgm:pt modelId="{D8F387A5-707F-4A6A-91EA-71B9528A4BBB}" type="parTrans" cxnId="{27FE57C1-12C1-4405-8FAA-8E8DDB6501BD}">
      <dgm:prSet/>
      <dgm:spPr/>
      <dgm:t>
        <a:bodyPr/>
        <a:lstStyle/>
        <a:p>
          <a:endParaRPr lang="fi-FI"/>
        </a:p>
      </dgm:t>
    </dgm:pt>
    <dgm:pt modelId="{E5F7DF32-87FA-499A-A20C-2A58E05BE2BD}" type="sibTrans" cxnId="{27FE57C1-12C1-4405-8FAA-8E8DDB6501BD}">
      <dgm:prSet/>
      <dgm:spPr/>
      <dgm:t>
        <a:bodyPr/>
        <a:lstStyle/>
        <a:p>
          <a:endParaRPr lang="fi-FI"/>
        </a:p>
      </dgm:t>
    </dgm:pt>
    <dgm:pt modelId="{CCA8EC9B-5928-43AC-9C93-2EB5D2B96A94}">
      <dgm:prSet phldrT="[Text]" custT="1"/>
      <dgm:spPr>
        <a:ln>
          <a:noFill/>
        </a:ln>
      </dgm:spPr>
      <dgm:t>
        <a:bodyPr/>
        <a:lstStyle/>
        <a:p>
          <a:r>
            <a:rPr lang="fi-FI" sz="2400" baseline="0" dirty="0" smtClean="0"/>
            <a:t>Unmet needs  </a:t>
          </a:r>
          <a:endParaRPr lang="fi-FI" sz="2400" baseline="0" dirty="0"/>
        </a:p>
      </dgm:t>
    </dgm:pt>
    <dgm:pt modelId="{CCED1B86-70A4-4C93-A9BB-1B0C22B49629}" type="parTrans" cxnId="{22F94B75-1BD8-4108-B8FC-33CBC7E677D8}">
      <dgm:prSet/>
      <dgm:spPr/>
      <dgm:t>
        <a:bodyPr/>
        <a:lstStyle/>
        <a:p>
          <a:endParaRPr lang="fi-FI"/>
        </a:p>
      </dgm:t>
    </dgm:pt>
    <dgm:pt modelId="{5C3D5004-74A1-4221-AD51-9289AFD4C936}" type="sibTrans" cxnId="{22F94B75-1BD8-4108-B8FC-33CBC7E677D8}">
      <dgm:prSet/>
      <dgm:spPr/>
      <dgm:t>
        <a:bodyPr/>
        <a:lstStyle/>
        <a:p>
          <a:endParaRPr lang="fi-FI"/>
        </a:p>
      </dgm:t>
    </dgm:pt>
    <dgm:pt modelId="{23EC1C5A-7D9B-4A29-9028-BA0A943B3A83}">
      <dgm:prSet phldrT="[Text]" custT="1"/>
      <dgm:spPr>
        <a:ln>
          <a:noFill/>
        </a:ln>
      </dgm:spPr>
      <dgm:t>
        <a:bodyPr/>
        <a:lstStyle/>
        <a:p>
          <a:r>
            <a:rPr lang="fi-FI" sz="2400" dirty="0" smtClean="0"/>
            <a:t>Active end-users</a:t>
          </a:r>
          <a:endParaRPr lang="fi-FI" sz="2400" dirty="0"/>
        </a:p>
      </dgm:t>
    </dgm:pt>
    <dgm:pt modelId="{376A24EA-118A-4BAA-8C99-6D1EBCCB7D67}" type="parTrans" cxnId="{F1891A7C-B3F4-4C53-8293-9C7DB6EA0B1E}">
      <dgm:prSet/>
      <dgm:spPr/>
      <dgm:t>
        <a:bodyPr/>
        <a:lstStyle/>
        <a:p>
          <a:endParaRPr lang="fi-FI"/>
        </a:p>
      </dgm:t>
    </dgm:pt>
    <dgm:pt modelId="{D99DDDBE-0084-4518-93F6-739E1D5925F2}" type="sibTrans" cxnId="{F1891A7C-B3F4-4C53-8293-9C7DB6EA0B1E}">
      <dgm:prSet/>
      <dgm:spPr/>
      <dgm:t>
        <a:bodyPr/>
        <a:lstStyle/>
        <a:p>
          <a:endParaRPr lang="fi-FI"/>
        </a:p>
      </dgm:t>
    </dgm:pt>
    <dgm:pt modelId="{DE69FD08-A833-4F5A-8FA6-E2C3FF4A822D}" type="pres">
      <dgm:prSet presAssocID="{887A8AC7-915C-4097-B255-DE656A66396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BF3B8E8-BDDD-4092-B301-1CF2970C79A6}" type="pres">
      <dgm:prSet presAssocID="{3220DA63-975C-4726-BDC5-816CFB340DF8}" presName="compNode" presStyleCnt="0"/>
      <dgm:spPr/>
    </dgm:pt>
    <dgm:pt modelId="{4FD62CBF-BA2E-4CE8-8F76-948ED54CF960}" type="pres">
      <dgm:prSet presAssocID="{3220DA63-975C-4726-BDC5-816CFB340DF8}" presName="aNode" presStyleLbl="bgShp" presStyleIdx="0" presStyleCnt="2"/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73F866AA-0B6F-465C-AF32-6F68FA2BBBF3}" type="pres">
      <dgm:prSet presAssocID="{3220DA63-975C-4726-BDC5-816CFB340DF8}" presName="textNode" presStyleLbl="bgShp" presStyleIdx="0" presStyleCnt="2"/>
      <dgm:spPr/>
      <dgm:t>
        <a:bodyPr/>
        <a:lstStyle/>
        <a:p>
          <a:endParaRPr lang="fi-FI"/>
        </a:p>
      </dgm:t>
    </dgm:pt>
    <dgm:pt modelId="{407C4571-11BD-4A8F-A094-01D5BCF1A4BB}" type="pres">
      <dgm:prSet presAssocID="{3220DA63-975C-4726-BDC5-816CFB340DF8}" presName="compChildNode" presStyleCnt="0"/>
      <dgm:spPr/>
    </dgm:pt>
    <dgm:pt modelId="{7305C5FE-5FF1-4D9F-8F26-F8C0A1233ED0}" type="pres">
      <dgm:prSet presAssocID="{3220DA63-975C-4726-BDC5-816CFB340DF8}" presName="theInnerList" presStyleCnt="0"/>
      <dgm:spPr/>
    </dgm:pt>
    <dgm:pt modelId="{377FE8C4-B7CF-491F-BFB2-E3DACDE456BA}" type="pres">
      <dgm:prSet presAssocID="{57D6245D-0796-469E-B161-38E58657A62C}" presName="childNode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6E8511E7-3A6C-4349-AAEC-64815DCCEB17}" type="pres">
      <dgm:prSet presAssocID="{57D6245D-0796-469E-B161-38E58657A62C}" presName="aSpace2" presStyleCnt="0"/>
      <dgm:spPr/>
    </dgm:pt>
    <dgm:pt modelId="{9CCC9243-9A9F-4883-B0BD-0148625FD470}" type="pres">
      <dgm:prSet presAssocID="{7C764F0C-90C9-48E9-8A68-47499C3B73FD}" presName="childNode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7A81226C-213F-4619-B442-E32C811D26A1}" type="pres">
      <dgm:prSet presAssocID="{7C764F0C-90C9-48E9-8A68-47499C3B73FD}" presName="aSpace2" presStyleCnt="0"/>
      <dgm:spPr/>
    </dgm:pt>
    <dgm:pt modelId="{19675BCC-3490-4270-8F1D-8AED41671DB7}" type="pres">
      <dgm:prSet presAssocID="{CCA8EC9B-5928-43AC-9C93-2EB5D2B96A94}" presName="child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3B4BC69B-D4E0-4716-ABCF-7C8D38AE6134}" type="pres">
      <dgm:prSet presAssocID="{3220DA63-975C-4726-BDC5-816CFB340DF8}" presName="aSpace" presStyleCnt="0"/>
      <dgm:spPr/>
    </dgm:pt>
    <dgm:pt modelId="{2E6BD3FE-E974-40FC-84E0-3D354A2D67FF}" type="pres">
      <dgm:prSet presAssocID="{BBF8A82C-0A84-4AC7-AFDF-141CF2EC0CFD}" presName="compNode" presStyleCnt="0"/>
      <dgm:spPr/>
    </dgm:pt>
    <dgm:pt modelId="{2037E3B6-9D76-4BB5-AA7C-B0DD4E2E66C0}" type="pres">
      <dgm:prSet presAssocID="{BBF8A82C-0A84-4AC7-AFDF-141CF2EC0CFD}" presName="aNode" presStyleLbl="bgShp" presStyleIdx="1" presStyleCnt="2"/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017CEBFB-9E3C-4D46-BA0F-51CFE2C67C11}" type="pres">
      <dgm:prSet presAssocID="{BBF8A82C-0A84-4AC7-AFDF-141CF2EC0CFD}" presName="textNode" presStyleLbl="bgShp" presStyleIdx="1" presStyleCnt="2"/>
      <dgm:spPr/>
      <dgm:t>
        <a:bodyPr/>
        <a:lstStyle/>
        <a:p>
          <a:endParaRPr lang="fi-FI"/>
        </a:p>
      </dgm:t>
    </dgm:pt>
    <dgm:pt modelId="{A71BF79B-0F34-4AB5-8984-8321991B7406}" type="pres">
      <dgm:prSet presAssocID="{BBF8A82C-0A84-4AC7-AFDF-141CF2EC0CFD}" presName="compChildNode" presStyleCnt="0"/>
      <dgm:spPr/>
    </dgm:pt>
    <dgm:pt modelId="{C44D55E6-5CCD-44CB-B96E-DC5BF2397CD0}" type="pres">
      <dgm:prSet presAssocID="{BBF8A82C-0A84-4AC7-AFDF-141CF2EC0CFD}" presName="theInnerList" presStyleCnt="0"/>
      <dgm:spPr/>
    </dgm:pt>
    <dgm:pt modelId="{9892B878-24C8-4199-9829-F72784623394}" type="pres">
      <dgm:prSet presAssocID="{767488FF-FF64-4705-9585-568DF6448284}" presName="child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2B349EB9-4D62-4B89-BE9B-444BD813756A}" type="pres">
      <dgm:prSet presAssocID="{767488FF-FF64-4705-9585-568DF6448284}" presName="aSpace2" presStyleCnt="0"/>
      <dgm:spPr/>
    </dgm:pt>
    <dgm:pt modelId="{5EFA6793-8138-44DF-B025-7AC43E06D9A6}" type="pres">
      <dgm:prSet presAssocID="{48D32A0A-E69B-43BD-AB93-8FEEFD99D43B}" presName="child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  <dgm:pt modelId="{6AFC83D3-B153-4AC5-BF4D-AADA82C375E7}" type="pres">
      <dgm:prSet presAssocID="{48D32A0A-E69B-43BD-AB93-8FEEFD99D43B}" presName="aSpace2" presStyleCnt="0"/>
      <dgm:spPr/>
    </dgm:pt>
    <dgm:pt modelId="{0E7AD82E-65AD-45CA-BE50-647988EABA25}" type="pres">
      <dgm:prSet presAssocID="{23EC1C5A-7D9B-4A29-9028-BA0A943B3A83}" presName="child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i-FI"/>
        </a:p>
      </dgm:t>
    </dgm:pt>
  </dgm:ptLst>
  <dgm:cxnLst>
    <dgm:cxn modelId="{F951E513-729F-4E12-9B1D-F555E3C9F03C}" type="presOf" srcId="{3220DA63-975C-4726-BDC5-816CFB340DF8}" destId="{4FD62CBF-BA2E-4CE8-8F76-948ED54CF960}" srcOrd="0" destOrd="0" presId="urn:microsoft.com/office/officeart/2005/8/layout/lProcess2"/>
    <dgm:cxn modelId="{FA43C18D-8BD4-4D54-BF8E-B43974319B44}" type="presOf" srcId="{887A8AC7-915C-4097-B255-DE656A663964}" destId="{DE69FD08-A833-4F5A-8FA6-E2C3FF4A822D}" srcOrd="0" destOrd="0" presId="urn:microsoft.com/office/officeart/2005/8/layout/lProcess2"/>
    <dgm:cxn modelId="{0FA19F62-DA4C-4785-B94A-98368C5F5DA4}" type="presOf" srcId="{23EC1C5A-7D9B-4A29-9028-BA0A943B3A83}" destId="{0E7AD82E-65AD-45CA-BE50-647988EABA25}" srcOrd="0" destOrd="0" presId="urn:microsoft.com/office/officeart/2005/8/layout/lProcess2"/>
    <dgm:cxn modelId="{8BC5411B-AB9B-442F-973D-2C3AD3A15DEC}" srcId="{3220DA63-975C-4726-BDC5-816CFB340DF8}" destId="{57D6245D-0796-469E-B161-38E58657A62C}" srcOrd="0" destOrd="0" parTransId="{87750DFD-094C-45F5-946B-82401BEE2D78}" sibTransId="{1821CABC-76F7-4554-85D0-E90ED0D9DE9F}"/>
    <dgm:cxn modelId="{22F94B75-1BD8-4108-B8FC-33CBC7E677D8}" srcId="{3220DA63-975C-4726-BDC5-816CFB340DF8}" destId="{CCA8EC9B-5928-43AC-9C93-2EB5D2B96A94}" srcOrd="2" destOrd="0" parTransId="{CCED1B86-70A4-4C93-A9BB-1B0C22B49629}" sibTransId="{5C3D5004-74A1-4221-AD51-9289AFD4C936}"/>
    <dgm:cxn modelId="{9C087A58-F6DE-49DA-8A9F-18BE198B63A8}" srcId="{3220DA63-975C-4726-BDC5-816CFB340DF8}" destId="{7C764F0C-90C9-48E9-8A68-47499C3B73FD}" srcOrd="1" destOrd="0" parTransId="{EC3E8BF2-1049-4293-9FC7-D80FC7F9B659}" sibTransId="{4992D597-7791-4AFC-999F-A5ABB0F0BFB5}"/>
    <dgm:cxn modelId="{2390D0D5-0194-45F0-B1CE-8867A6066E92}" type="presOf" srcId="{57D6245D-0796-469E-B161-38E58657A62C}" destId="{377FE8C4-B7CF-491F-BFB2-E3DACDE456BA}" srcOrd="0" destOrd="0" presId="urn:microsoft.com/office/officeart/2005/8/layout/lProcess2"/>
    <dgm:cxn modelId="{897F96A9-25B7-4B36-A85E-39F66C1634D2}" type="presOf" srcId="{3220DA63-975C-4726-BDC5-816CFB340DF8}" destId="{73F866AA-0B6F-465C-AF32-6F68FA2BBBF3}" srcOrd="1" destOrd="0" presId="urn:microsoft.com/office/officeart/2005/8/layout/lProcess2"/>
    <dgm:cxn modelId="{89E61698-B1AA-41E7-A996-6A0295A409DC}" type="presOf" srcId="{BBF8A82C-0A84-4AC7-AFDF-141CF2EC0CFD}" destId="{017CEBFB-9E3C-4D46-BA0F-51CFE2C67C11}" srcOrd="1" destOrd="0" presId="urn:microsoft.com/office/officeart/2005/8/layout/lProcess2"/>
    <dgm:cxn modelId="{61662E87-0CD4-4849-A214-9EC9A03F0F4A}" type="presOf" srcId="{767488FF-FF64-4705-9585-568DF6448284}" destId="{9892B878-24C8-4199-9829-F72784623394}" srcOrd="0" destOrd="0" presId="urn:microsoft.com/office/officeart/2005/8/layout/lProcess2"/>
    <dgm:cxn modelId="{70C7EFA8-5D88-4C36-8185-AA84D1B4CD86}" type="presOf" srcId="{48D32A0A-E69B-43BD-AB93-8FEEFD99D43B}" destId="{5EFA6793-8138-44DF-B025-7AC43E06D9A6}" srcOrd="0" destOrd="0" presId="urn:microsoft.com/office/officeart/2005/8/layout/lProcess2"/>
    <dgm:cxn modelId="{2C10FD82-2A2A-4B3C-8F9A-51A6EFFC8414}" type="presOf" srcId="{CCA8EC9B-5928-43AC-9C93-2EB5D2B96A94}" destId="{19675BCC-3490-4270-8F1D-8AED41671DB7}" srcOrd="0" destOrd="0" presId="urn:microsoft.com/office/officeart/2005/8/layout/lProcess2"/>
    <dgm:cxn modelId="{D3A07F4F-5C4C-4E90-A05B-82E84D7399EC}" type="presOf" srcId="{BBF8A82C-0A84-4AC7-AFDF-141CF2EC0CFD}" destId="{2037E3B6-9D76-4BB5-AA7C-B0DD4E2E66C0}" srcOrd="0" destOrd="0" presId="urn:microsoft.com/office/officeart/2005/8/layout/lProcess2"/>
    <dgm:cxn modelId="{F1891A7C-B3F4-4C53-8293-9C7DB6EA0B1E}" srcId="{BBF8A82C-0A84-4AC7-AFDF-141CF2EC0CFD}" destId="{23EC1C5A-7D9B-4A29-9028-BA0A943B3A83}" srcOrd="2" destOrd="0" parTransId="{376A24EA-118A-4BAA-8C99-6D1EBCCB7D67}" sibTransId="{D99DDDBE-0084-4518-93F6-739E1D5925F2}"/>
    <dgm:cxn modelId="{F1996C8C-8F98-44C6-89C7-FEC1CD3C8F36}" srcId="{BBF8A82C-0A84-4AC7-AFDF-141CF2EC0CFD}" destId="{767488FF-FF64-4705-9585-568DF6448284}" srcOrd="0" destOrd="0" parTransId="{3CF812D9-DF5E-497F-AEE3-3862F8BD7EC7}" sibTransId="{A97CECEE-3AC9-425D-9A4F-D4598D5E438C}"/>
    <dgm:cxn modelId="{1E1FA0A8-7C6B-4161-8DB2-99B5FE03F1D0}" srcId="{887A8AC7-915C-4097-B255-DE656A663964}" destId="{3220DA63-975C-4726-BDC5-816CFB340DF8}" srcOrd="0" destOrd="0" parTransId="{7A550CAD-6485-4729-9A73-CE493ACB9A8D}" sibTransId="{B61DD8E9-89BE-4F4D-875D-14AAD5B41F5E}"/>
    <dgm:cxn modelId="{27FE57C1-12C1-4405-8FAA-8E8DDB6501BD}" srcId="{BBF8A82C-0A84-4AC7-AFDF-141CF2EC0CFD}" destId="{48D32A0A-E69B-43BD-AB93-8FEEFD99D43B}" srcOrd="1" destOrd="0" parTransId="{D8F387A5-707F-4A6A-91EA-71B9528A4BBB}" sibTransId="{E5F7DF32-87FA-499A-A20C-2A58E05BE2BD}"/>
    <dgm:cxn modelId="{970F7DBE-D2E5-41B2-8E00-4B7532665EAB}" type="presOf" srcId="{7C764F0C-90C9-48E9-8A68-47499C3B73FD}" destId="{9CCC9243-9A9F-4883-B0BD-0148625FD470}" srcOrd="0" destOrd="0" presId="urn:microsoft.com/office/officeart/2005/8/layout/lProcess2"/>
    <dgm:cxn modelId="{D6135C62-F1A5-4FCB-A729-072B16721952}" srcId="{887A8AC7-915C-4097-B255-DE656A663964}" destId="{BBF8A82C-0A84-4AC7-AFDF-141CF2EC0CFD}" srcOrd="1" destOrd="0" parTransId="{5FE4F0BE-5B58-4C25-87FE-E7458AE7444D}" sibTransId="{A5314401-5EE1-44C4-8E37-FB7E10A26763}"/>
    <dgm:cxn modelId="{1670E2E8-BED1-44D8-9F45-85DBA391EBFE}" type="presParOf" srcId="{DE69FD08-A833-4F5A-8FA6-E2C3FF4A822D}" destId="{4BF3B8E8-BDDD-4092-B301-1CF2970C79A6}" srcOrd="0" destOrd="0" presId="urn:microsoft.com/office/officeart/2005/8/layout/lProcess2"/>
    <dgm:cxn modelId="{D3D29705-D764-411E-89A8-B8C2B0AF303C}" type="presParOf" srcId="{4BF3B8E8-BDDD-4092-B301-1CF2970C79A6}" destId="{4FD62CBF-BA2E-4CE8-8F76-948ED54CF960}" srcOrd="0" destOrd="0" presId="urn:microsoft.com/office/officeart/2005/8/layout/lProcess2"/>
    <dgm:cxn modelId="{488048D6-66E1-4A82-AA4F-E8F19A78EDD5}" type="presParOf" srcId="{4BF3B8E8-BDDD-4092-B301-1CF2970C79A6}" destId="{73F866AA-0B6F-465C-AF32-6F68FA2BBBF3}" srcOrd="1" destOrd="0" presId="urn:microsoft.com/office/officeart/2005/8/layout/lProcess2"/>
    <dgm:cxn modelId="{A0E66EF4-F218-469E-A3DC-6A513393A6CD}" type="presParOf" srcId="{4BF3B8E8-BDDD-4092-B301-1CF2970C79A6}" destId="{407C4571-11BD-4A8F-A094-01D5BCF1A4BB}" srcOrd="2" destOrd="0" presId="urn:microsoft.com/office/officeart/2005/8/layout/lProcess2"/>
    <dgm:cxn modelId="{3FBB6F6C-BFEF-4295-94A1-133A92F49781}" type="presParOf" srcId="{407C4571-11BD-4A8F-A094-01D5BCF1A4BB}" destId="{7305C5FE-5FF1-4D9F-8F26-F8C0A1233ED0}" srcOrd="0" destOrd="0" presId="urn:microsoft.com/office/officeart/2005/8/layout/lProcess2"/>
    <dgm:cxn modelId="{16BEEC70-9A6E-44FD-8F9F-1A872FCDC7C1}" type="presParOf" srcId="{7305C5FE-5FF1-4D9F-8F26-F8C0A1233ED0}" destId="{377FE8C4-B7CF-491F-BFB2-E3DACDE456BA}" srcOrd="0" destOrd="0" presId="urn:microsoft.com/office/officeart/2005/8/layout/lProcess2"/>
    <dgm:cxn modelId="{B839B48D-B580-4A7D-A276-02AC59F62174}" type="presParOf" srcId="{7305C5FE-5FF1-4D9F-8F26-F8C0A1233ED0}" destId="{6E8511E7-3A6C-4349-AAEC-64815DCCEB17}" srcOrd="1" destOrd="0" presId="urn:microsoft.com/office/officeart/2005/8/layout/lProcess2"/>
    <dgm:cxn modelId="{08F1365C-B1FA-40B8-9355-B53565A65D4A}" type="presParOf" srcId="{7305C5FE-5FF1-4D9F-8F26-F8C0A1233ED0}" destId="{9CCC9243-9A9F-4883-B0BD-0148625FD470}" srcOrd="2" destOrd="0" presId="urn:microsoft.com/office/officeart/2005/8/layout/lProcess2"/>
    <dgm:cxn modelId="{2E52AA78-30A8-4F00-9F72-30A4875B0746}" type="presParOf" srcId="{7305C5FE-5FF1-4D9F-8F26-F8C0A1233ED0}" destId="{7A81226C-213F-4619-B442-E32C811D26A1}" srcOrd="3" destOrd="0" presId="urn:microsoft.com/office/officeart/2005/8/layout/lProcess2"/>
    <dgm:cxn modelId="{CE49FC78-1A73-43D9-B53C-E19F71926529}" type="presParOf" srcId="{7305C5FE-5FF1-4D9F-8F26-F8C0A1233ED0}" destId="{19675BCC-3490-4270-8F1D-8AED41671DB7}" srcOrd="4" destOrd="0" presId="urn:microsoft.com/office/officeart/2005/8/layout/lProcess2"/>
    <dgm:cxn modelId="{904D02D6-1768-4668-8D83-1C158A149EAA}" type="presParOf" srcId="{DE69FD08-A833-4F5A-8FA6-E2C3FF4A822D}" destId="{3B4BC69B-D4E0-4716-ABCF-7C8D38AE6134}" srcOrd="1" destOrd="0" presId="urn:microsoft.com/office/officeart/2005/8/layout/lProcess2"/>
    <dgm:cxn modelId="{E2852B2C-ACA8-43A5-A6D2-78AC6FCA9D1A}" type="presParOf" srcId="{DE69FD08-A833-4F5A-8FA6-E2C3FF4A822D}" destId="{2E6BD3FE-E974-40FC-84E0-3D354A2D67FF}" srcOrd="2" destOrd="0" presId="urn:microsoft.com/office/officeart/2005/8/layout/lProcess2"/>
    <dgm:cxn modelId="{8928F051-7BB7-471E-A6AD-F1755EF8DFB4}" type="presParOf" srcId="{2E6BD3FE-E974-40FC-84E0-3D354A2D67FF}" destId="{2037E3B6-9D76-4BB5-AA7C-B0DD4E2E66C0}" srcOrd="0" destOrd="0" presId="urn:microsoft.com/office/officeart/2005/8/layout/lProcess2"/>
    <dgm:cxn modelId="{C35D566A-C6C7-4CCD-B854-82E11D8C55D9}" type="presParOf" srcId="{2E6BD3FE-E974-40FC-84E0-3D354A2D67FF}" destId="{017CEBFB-9E3C-4D46-BA0F-51CFE2C67C11}" srcOrd="1" destOrd="0" presId="urn:microsoft.com/office/officeart/2005/8/layout/lProcess2"/>
    <dgm:cxn modelId="{4382D18E-02A5-422C-8E70-D2390DAC0E56}" type="presParOf" srcId="{2E6BD3FE-E974-40FC-84E0-3D354A2D67FF}" destId="{A71BF79B-0F34-4AB5-8984-8321991B7406}" srcOrd="2" destOrd="0" presId="urn:microsoft.com/office/officeart/2005/8/layout/lProcess2"/>
    <dgm:cxn modelId="{3EA7FD0E-D504-4FA2-B73D-F4C473EF26A1}" type="presParOf" srcId="{A71BF79B-0F34-4AB5-8984-8321991B7406}" destId="{C44D55E6-5CCD-44CB-B96E-DC5BF2397CD0}" srcOrd="0" destOrd="0" presId="urn:microsoft.com/office/officeart/2005/8/layout/lProcess2"/>
    <dgm:cxn modelId="{25D9F492-3369-4DE0-8E96-84D2976C5F39}" type="presParOf" srcId="{C44D55E6-5CCD-44CB-B96E-DC5BF2397CD0}" destId="{9892B878-24C8-4199-9829-F72784623394}" srcOrd="0" destOrd="0" presId="urn:microsoft.com/office/officeart/2005/8/layout/lProcess2"/>
    <dgm:cxn modelId="{494FC555-F96B-427A-87AC-7DF485989B9C}" type="presParOf" srcId="{C44D55E6-5CCD-44CB-B96E-DC5BF2397CD0}" destId="{2B349EB9-4D62-4B89-BE9B-444BD813756A}" srcOrd="1" destOrd="0" presId="urn:microsoft.com/office/officeart/2005/8/layout/lProcess2"/>
    <dgm:cxn modelId="{5CB3E772-1405-4F4A-AD2D-1606840C0328}" type="presParOf" srcId="{C44D55E6-5CCD-44CB-B96E-DC5BF2397CD0}" destId="{5EFA6793-8138-44DF-B025-7AC43E06D9A6}" srcOrd="2" destOrd="0" presId="urn:microsoft.com/office/officeart/2005/8/layout/lProcess2"/>
    <dgm:cxn modelId="{B1C5A568-6F28-42FD-B061-5559580723AB}" type="presParOf" srcId="{C44D55E6-5CCD-44CB-B96E-DC5BF2397CD0}" destId="{6AFC83D3-B153-4AC5-BF4D-AADA82C375E7}" srcOrd="3" destOrd="0" presId="urn:microsoft.com/office/officeart/2005/8/layout/lProcess2"/>
    <dgm:cxn modelId="{398AFA18-2B6B-42D6-A2E1-21F9FE954A68}" type="presParOf" srcId="{C44D55E6-5CCD-44CB-B96E-DC5BF2397CD0}" destId="{0E7AD82E-65AD-45CA-BE50-647988EABA2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B4132-9BD2-42D7-813E-5E097FA6B287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F5A56-78AF-AA45-AC1E-408C90A99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2460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F2D77-7D2D-D340-AFC4-EB671BFDC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57B0DF-7E9B-41E9-87CF-D9AAC46183D8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15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96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cluster of loads</a:t>
            </a:r>
            <a:r>
              <a:rPr lang="fi-FI" dirty="0"/>
              <a:t>, </a:t>
            </a:r>
            <a:r>
              <a:rPr lang="en-US" dirty="0"/>
              <a:t>micro sources and/or storage operating as a single controllable system that provides power and possibly also heat to</a:t>
            </a:r>
            <a:r>
              <a:rPr lang="fi-FI" dirty="0"/>
              <a:t> </a:t>
            </a:r>
            <a:r>
              <a:rPr lang="en-US" dirty="0"/>
              <a:t>its local </a:t>
            </a:r>
            <a:r>
              <a:rPr lang="en-US" dirty="0" smtClean="0"/>
              <a:t>area.</a:t>
            </a:r>
          </a:p>
          <a:p>
            <a:endParaRPr lang="en-US" dirty="0"/>
          </a:p>
          <a:p>
            <a:r>
              <a:rPr lang="fi-FI" dirty="0" err="1" smtClean="0"/>
              <a:t>Parallel</a:t>
            </a:r>
            <a:r>
              <a:rPr lang="fi-FI" dirty="0" smtClean="0"/>
              <a:t> to </a:t>
            </a:r>
            <a:r>
              <a:rPr lang="fi-FI" dirty="0" err="1" smtClean="0"/>
              <a:t>grid</a:t>
            </a:r>
            <a:r>
              <a:rPr lang="fi-FI" dirty="0" smtClean="0"/>
              <a:t>: </a:t>
            </a:r>
            <a:r>
              <a:rPr lang="fi-FI" dirty="0" err="1" smtClean="0"/>
              <a:t>fuel</a:t>
            </a:r>
            <a:r>
              <a:rPr lang="fi-FI" dirty="0" smtClean="0"/>
              <a:t> </a:t>
            </a:r>
            <a:r>
              <a:rPr lang="fi-FI" dirty="0" err="1" smtClean="0"/>
              <a:t>cell</a:t>
            </a:r>
            <a:r>
              <a:rPr lang="fi-FI" dirty="0" smtClean="0"/>
              <a:t> </a:t>
            </a:r>
            <a:r>
              <a:rPr lang="fi-FI" dirty="0" err="1" smtClean="0"/>
              <a:t>operates</a:t>
            </a:r>
            <a:r>
              <a:rPr lang="fi-FI" dirty="0" smtClean="0"/>
              <a:t> in </a:t>
            </a:r>
            <a:r>
              <a:rPr lang="fi-FI" dirty="0" err="1" smtClean="0"/>
              <a:t>base</a:t>
            </a:r>
            <a:r>
              <a:rPr lang="fi-FI" dirty="0" smtClean="0"/>
              <a:t> </a:t>
            </a:r>
            <a:r>
              <a:rPr lang="fi-FI" dirty="0" err="1" smtClean="0"/>
              <a:t>load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</a:p>
          <a:p>
            <a:endParaRPr lang="fi-FI" dirty="0"/>
          </a:p>
          <a:p>
            <a:r>
              <a:rPr lang="fi-FI" dirty="0" smtClean="0"/>
              <a:t>in case of </a:t>
            </a:r>
            <a:r>
              <a:rPr lang="fi-FI" dirty="0" err="1" smtClean="0"/>
              <a:t>grid</a:t>
            </a:r>
            <a:r>
              <a:rPr lang="fi-FI" dirty="0" smtClean="0"/>
              <a:t> </a:t>
            </a:r>
            <a:r>
              <a:rPr lang="fi-FI" dirty="0" err="1" smtClean="0"/>
              <a:t>failure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island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 and </a:t>
            </a:r>
            <a:r>
              <a:rPr lang="fi-FI" dirty="0" err="1" smtClean="0"/>
              <a:t>load</a:t>
            </a:r>
            <a:r>
              <a:rPr lang="fi-FI" dirty="0" smtClean="0"/>
              <a:t> </a:t>
            </a:r>
            <a:r>
              <a:rPr lang="fi-FI" dirty="0" err="1" smtClean="0"/>
              <a:t>following</a:t>
            </a:r>
            <a:r>
              <a:rPr lang="fi-FI" dirty="0" smtClean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management of </a:t>
            </a:r>
            <a:r>
              <a:rPr lang="fi-FI" dirty="0" err="1" smtClean="0"/>
              <a:t>microgrid</a:t>
            </a:r>
            <a:r>
              <a:rPr lang="fi-FI" dirty="0" smtClean="0"/>
              <a:t> ctrl</a:t>
            </a:r>
          </a:p>
          <a:p>
            <a:endParaRPr lang="fi-FI" dirty="0" smtClean="0"/>
          </a:p>
          <a:p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low</a:t>
            </a:r>
            <a:r>
              <a:rPr lang="fi-FI" dirty="0" smtClean="0"/>
              <a:t> </a:t>
            </a:r>
            <a:r>
              <a:rPr lang="fi-FI" dirty="0" err="1" smtClean="0"/>
              <a:t>voltage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sometimes</a:t>
            </a:r>
            <a:r>
              <a:rPr lang="fi-FI" dirty="0" smtClean="0"/>
              <a:t> </a:t>
            </a:r>
            <a:r>
              <a:rPr lang="fi-FI" dirty="0" err="1" smtClean="0"/>
              <a:t>even</a:t>
            </a:r>
            <a:r>
              <a:rPr lang="fi-FI" dirty="0" smtClean="0"/>
              <a:t> DC </a:t>
            </a:r>
            <a:r>
              <a:rPr lang="fi-FI" dirty="0" err="1" smtClean="0"/>
              <a:t>voltage</a:t>
            </a:r>
            <a:r>
              <a:rPr lang="fi-FI" dirty="0" smtClean="0"/>
              <a:t> </a:t>
            </a:r>
            <a:r>
              <a:rPr lang="fi-FI" dirty="0" err="1" smtClean="0"/>
              <a:t>solution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r>
              <a:rPr lang="fi-FI" dirty="0" err="1" smtClean="0"/>
              <a:t>Aggregation</a:t>
            </a:r>
            <a:r>
              <a:rPr lang="fi-FI" dirty="0" smtClean="0"/>
              <a:t> of </a:t>
            </a:r>
            <a:r>
              <a:rPr lang="fi-FI" dirty="0" err="1" smtClean="0"/>
              <a:t>loads</a:t>
            </a:r>
            <a:r>
              <a:rPr lang="fi-FI" dirty="0" smtClean="0"/>
              <a:t>, </a:t>
            </a:r>
            <a:r>
              <a:rPr lang="fi-FI" dirty="0" err="1" smtClean="0"/>
              <a:t>storage</a:t>
            </a:r>
            <a:r>
              <a:rPr lang="fi-FI" dirty="0" smtClean="0"/>
              <a:t> and </a:t>
            </a:r>
            <a:r>
              <a:rPr lang="fi-FI" dirty="0" err="1" smtClean="0"/>
              <a:t>generation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> </a:t>
            </a:r>
            <a:r>
              <a:rPr lang="fi-FI" dirty="0" err="1" smtClean="0"/>
              <a:t>enables</a:t>
            </a:r>
            <a:r>
              <a:rPr lang="fi-FI" dirty="0" smtClean="0"/>
              <a:t> </a:t>
            </a:r>
            <a:r>
              <a:rPr lang="fi-FI" dirty="0" err="1" smtClean="0"/>
              <a:t>active</a:t>
            </a:r>
            <a:r>
              <a:rPr lang="fi-FI" dirty="0"/>
              <a:t> </a:t>
            </a:r>
            <a:r>
              <a:rPr lang="fi-FI" dirty="0" err="1" smtClean="0"/>
              <a:t>participation</a:t>
            </a:r>
            <a:r>
              <a:rPr lang="fi-FI" dirty="0" smtClean="0"/>
              <a:t> in </a:t>
            </a:r>
            <a:r>
              <a:rPr lang="fi-FI" dirty="0" err="1" smtClean="0"/>
              <a:t>grid</a:t>
            </a:r>
            <a:r>
              <a:rPr lang="fi-FI" dirty="0" smtClean="0"/>
              <a:t> </a:t>
            </a:r>
            <a:r>
              <a:rPr lang="fi-FI" dirty="0" err="1" smtClean="0"/>
              <a:t>mgt</a:t>
            </a:r>
            <a:r>
              <a:rPr lang="fi-FI" dirty="0"/>
              <a:t>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cost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optimization</a:t>
            </a:r>
            <a:r>
              <a:rPr lang="fi-FI" dirty="0" smtClean="0">
                <a:sym typeface="Wingdings" panose="05000000000000000000" pitchFamily="2" charset="2"/>
              </a:rPr>
              <a:t> and </a:t>
            </a:r>
            <a:r>
              <a:rPr lang="fi-FI" dirty="0" err="1" smtClean="0">
                <a:sym typeface="Wingdings" panose="05000000000000000000" pitchFamily="2" charset="2"/>
              </a:rPr>
              <a:t>stabilization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31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Anaerobic</a:t>
            </a:r>
            <a:r>
              <a:rPr lang="fi-FI" dirty="0" smtClean="0"/>
              <a:t> </a:t>
            </a:r>
            <a:r>
              <a:rPr lang="fi-FI" dirty="0" err="1" smtClean="0"/>
              <a:t>digestion</a:t>
            </a:r>
            <a:r>
              <a:rPr lang="fi-FI" dirty="0" smtClean="0"/>
              <a:t> of </a:t>
            </a:r>
            <a:r>
              <a:rPr lang="fi-FI" dirty="0" err="1" smtClean="0"/>
              <a:t>organic</a:t>
            </a:r>
            <a:r>
              <a:rPr lang="fi-FI" dirty="0" smtClean="0"/>
              <a:t> </a:t>
            </a:r>
            <a:r>
              <a:rPr lang="fi-FI" dirty="0" err="1" smtClean="0"/>
              <a:t>matter</a:t>
            </a:r>
            <a:r>
              <a:rPr lang="fi-FI" dirty="0" smtClean="0"/>
              <a:t> to </a:t>
            </a:r>
            <a:r>
              <a:rPr lang="fi-FI" dirty="0" err="1" smtClean="0"/>
              <a:t>biogas</a:t>
            </a:r>
            <a:r>
              <a:rPr lang="fi-FI" dirty="0" smtClean="0"/>
              <a:t> and </a:t>
            </a:r>
            <a:r>
              <a:rPr lang="fi-FI" dirty="0" err="1" smtClean="0"/>
              <a:t>utilization</a:t>
            </a:r>
            <a:r>
              <a:rPr lang="fi-FI" dirty="0" smtClean="0"/>
              <a:t> of </a:t>
            </a:r>
            <a:r>
              <a:rPr lang="fi-FI" dirty="0" err="1" smtClean="0"/>
              <a:t>exhaust</a:t>
            </a:r>
            <a:r>
              <a:rPr lang="fi-FI" dirty="0" smtClean="0"/>
              <a:t> </a:t>
            </a:r>
            <a:r>
              <a:rPr lang="fi-FI" dirty="0" err="1" smtClean="0"/>
              <a:t>heat</a:t>
            </a:r>
            <a:r>
              <a:rPr lang="fi-FI" dirty="0" smtClean="0"/>
              <a:t> in </a:t>
            </a:r>
            <a:r>
              <a:rPr lang="fi-FI" dirty="0" err="1" smtClean="0"/>
              <a:t>digestion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is a </a:t>
            </a:r>
            <a:r>
              <a:rPr lang="fi-FI" dirty="0" err="1" smtClean="0"/>
              <a:t>special</a:t>
            </a:r>
            <a:r>
              <a:rPr lang="fi-FI" dirty="0" smtClean="0"/>
              <a:t> case of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integration</a:t>
            </a:r>
            <a:r>
              <a:rPr lang="fi-FI" dirty="0" smtClean="0"/>
              <a:t>,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around</a:t>
            </a:r>
            <a:r>
              <a:rPr lang="fi-FI" dirty="0" smtClean="0"/>
              <a:t> a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fuel</a:t>
            </a:r>
            <a:r>
              <a:rPr lang="fi-FI" dirty="0" smtClean="0"/>
              <a:t> </a:t>
            </a:r>
            <a:r>
              <a:rPr lang="fi-FI" dirty="0" err="1" smtClean="0"/>
              <a:t>source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err="1" smtClean="0"/>
              <a:t>Provides</a:t>
            </a:r>
            <a:r>
              <a:rPr lang="fi-FI" dirty="0" smtClean="0"/>
              <a:t> a </a:t>
            </a:r>
            <a:r>
              <a:rPr lang="fi-FI" dirty="0" err="1" smtClean="0"/>
              <a:t>way</a:t>
            </a:r>
            <a:r>
              <a:rPr lang="fi-FI" dirty="0" smtClean="0"/>
              <a:t> to </a:t>
            </a:r>
            <a:r>
              <a:rPr lang="fi-FI" dirty="0" err="1" smtClean="0"/>
              <a:t>significantly</a:t>
            </a:r>
            <a:r>
              <a:rPr lang="fi-FI" dirty="0" smtClean="0"/>
              <a:t> reduce </a:t>
            </a:r>
            <a:r>
              <a:rPr lang="fi-FI" dirty="0" err="1" smtClean="0"/>
              <a:t>emissions</a:t>
            </a:r>
            <a:r>
              <a:rPr lang="fi-FI" dirty="0" smtClean="0"/>
              <a:t> </a:t>
            </a:r>
            <a:r>
              <a:rPr lang="fi-FI" dirty="0" err="1" smtClean="0"/>
              <a:t>related</a:t>
            </a:r>
            <a:r>
              <a:rPr lang="fi-FI" dirty="0" smtClean="0"/>
              <a:t> to </a:t>
            </a:r>
            <a:r>
              <a:rPr lang="fi-FI" dirty="0" err="1" smtClean="0"/>
              <a:t>treatment</a:t>
            </a:r>
            <a:r>
              <a:rPr lang="fi-FI" dirty="0" smtClean="0"/>
              <a:t> of </a:t>
            </a:r>
            <a:r>
              <a:rPr lang="fi-FI" dirty="0" err="1" smtClean="0"/>
              <a:t>organic</a:t>
            </a:r>
            <a:r>
              <a:rPr lang="fi-FI" dirty="0" smtClean="0"/>
              <a:t> </a:t>
            </a:r>
            <a:r>
              <a:rPr lang="fi-FI" dirty="0" err="1" smtClean="0"/>
              <a:t>waste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side </a:t>
            </a:r>
            <a:r>
              <a:rPr lang="fi-FI" dirty="0" err="1" smtClean="0"/>
              <a:t>streams</a:t>
            </a:r>
            <a:r>
              <a:rPr lang="fi-FI" dirty="0" smtClean="0"/>
              <a:t> </a:t>
            </a:r>
            <a:r>
              <a:rPr lang="fi-FI" dirty="0" smtClean="0">
                <a:sym typeface="Wingdings" panose="05000000000000000000" pitchFamily="2" charset="2"/>
              </a:rPr>
              <a:t> it is </a:t>
            </a:r>
            <a:r>
              <a:rPr lang="fi-FI" dirty="0" err="1" smtClean="0">
                <a:sym typeface="Wingdings" panose="05000000000000000000" pitchFamily="2" charset="2"/>
              </a:rPr>
              <a:t>foreseeable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that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e.g</a:t>
            </a:r>
            <a:r>
              <a:rPr lang="fi-FI" dirty="0" smtClean="0">
                <a:sym typeface="Wingdings" panose="05000000000000000000" pitchFamily="2" charset="2"/>
              </a:rPr>
              <a:t>. </a:t>
            </a:r>
            <a:r>
              <a:rPr lang="fi-FI" dirty="0" err="1" smtClean="0">
                <a:sym typeface="Wingdings" panose="05000000000000000000" pitchFamily="2" charset="2"/>
              </a:rPr>
              <a:t>waste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water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treatment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turns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from</a:t>
            </a:r>
            <a:r>
              <a:rPr lang="fi-FI" dirty="0" smtClean="0">
                <a:sym typeface="Wingdings" panose="05000000000000000000" pitchFamily="2" charset="2"/>
              </a:rPr>
              <a:t> a </a:t>
            </a:r>
            <a:r>
              <a:rPr lang="fi-FI" dirty="0" err="1" smtClean="0">
                <a:sym typeface="Wingdings" panose="05000000000000000000" pitchFamily="2" charset="2"/>
              </a:rPr>
              <a:t>significant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municipal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energy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consumer</a:t>
            </a:r>
            <a:r>
              <a:rPr lang="fi-FI" dirty="0" smtClean="0">
                <a:sym typeface="Wingdings" panose="05000000000000000000" pitchFamily="2" charset="2"/>
              </a:rPr>
              <a:t> to a net </a:t>
            </a:r>
            <a:r>
              <a:rPr lang="fi-FI" dirty="0" err="1" smtClean="0">
                <a:sym typeface="Wingdings" panose="05000000000000000000" pitchFamily="2" charset="2"/>
              </a:rPr>
              <a:t>producer</a:t>
            </a:r>
            <a:r>
              <a:rPr lang="fi-FI" dirty="0" smtClean="0">
                <a:sym typeface="Wingdings" panose="05000000000000000000" pitchFamily="2" charset="2"/>
              </a:rPr>
              <a:t>.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Convion </a:t>
            </a:r>
            <a:r>
              <a:rPr lang="fi-FI" dirty="0" err="1" smtClean="0">
                <a:sym typeface="Wingdings" panose="05000000000000000000" pitchFamily="2" charset="2"/>
              </a:rPr>
              <a:t>will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demonstrate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such</a:t>
            </a:r>
            <a:r>
              <a:rPr lang="fi-FI" dirty="0" smtClean="0">
                <a:sym typeface="Wingdings" panose="05000000000000000000" pitchFamily="2" charset="2"/>
              </a:rPr>
              <a:t> an </a:t>
            </a:r>
            <a:r>
              <a:rPr lang="fi-FI" dirty="0" err="1" smtClean="0">
                <a:sym typeface="Wingdings" panose="05000000000000000000" pitchFamily="2" charset="2"/>
              </a:rPr>
              <a:t>application</a:t>
            </a:r>
            <a:r>
              <a:rPr lang="fi-FI" dirty="0" smtClean="0">
                <a:sym typeface="Wingdings" panose="05000000000000000000" pitchFamily="2" charset="2"/>
              </a:rPr>
              <a:t> in 2016.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6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9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EE461-D95B-41CD-B72E-6925EBAFA9A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9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100" b="1" dirty="0" smtClean="0"/>
              <a:t>Electrification</a:t>
            </a:r>
            <a:r>
              <a:rPr lang="fi-FI" sz="1100" dirty="0" smtClean="0"/>
              <a:t>	- </a:t>
            </a:r>
            <a:r>
              <a:rPr lang="fi-FI" sz="1100" dirty="0" err="1" smtClean="0"/>
              <a:t>urbanisation</a:t>
            </a:r>
            <a:r>
              <a:rPr lang="fi-FI" sz="1100" dirty="0" smtClean="0"/>
              <a:t>, </a:t>
            </a:r>
            <a:r>
              <a:rPr lang="fi-FI" sz="1100" dirty="0" err="1" smtClean="0"/>
              <a:t>new</a:t>
            </a:r>
            <a:r>
              <a:rPr lang="fi-FI" sz="1100" dirty="0" smtClean="0"/>
              <a:t> </a:t>
            </a:r>
            <a:r>
              <a:rPr lang="fi-FI" sz="1100" dirty="0" err="1" smtClean="0"/>
              <a:t>economies</a:t>
            </a:r>
            <a:r>
              <a:rPr lang="fi-FI" sz="1100" dirty="0"/>
              <a:t>, </a:t>
            </a:r>
            <a:r>
              <a:rPr lang="fi-FI" sz="1100" dirty="0" err="1"/>
              <a:t>new</a:t>
            </a:r>
            <a:r>
              <a:rPr lang="fi-FI" sz="1100" dirty="0"/>
              <a:t> </a:t>
            </a:r>
            <a:r>
              <a:rPr lang="fi-FI" sz="1100" dirty="0" err="1" smtClean="0"/>
              <a:t>industries</a:t>
            </a:r>
            <a:r>
              <a:rPr lang="fi-FI" sz="1100" dirty="0" smtClean="0"/>
              <a:t>,</a:t>
            </a:r>
            <a:r>
              <a:rPr lang="fi-FI" sz="1100" dirty="0"/>
              <a:t> </a:t>
            </a:r>
            <a:r>
              <a:rPr lang="fi-FI" sz="1100" dirty="0" err="1" smtClean="0"/>
              <a:t>new</a:t>
            </a:r>
            <a:r>
              <a:rPr lang="fi-FI" sz="1100" dirty="0" smtClean="0"/>
              <a:t> </a:t>
            </a:r>
            <a:r>
              <a:rPr lang="fi-FI" sz="1100" dirty="0" err="1" smtClean="0"/>
              <a:t>consumption</a:t>
            </a:r>
            <a:r>
              <a:rPr lang="fi-FI" sz="1100" dirty="0" smtClean="0"/>
              <a:t> </a:t>
            </a:r>
            <a:r>
              <a:rPr lang="fi-FI" sz="1100" dirty="0" err="1" smtClean="0"/>
              <a:t>modes</a:t>
            </a:r>
            <a:r>
              <a:rPr lang="fi-FI" sz="1100" dirty="0" smtClean="0"/>
              <a:t> 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	- </a:t>
            </a:r>
            <a:r>
              <a:rPr lang="fi-FI" sz="1100" dirty="0" err="1" smtClean="0"/>
              <a:t>by</a:t>
            </a:r>
            <a:r>
              <a:rPr lang="fi-FI" sz="1100" dirty="0" smtClean="0"/>
              <a:t> 2035, </a:t>
            </a:r>
            <a:r>
              <a:rPr lang="fi-FI" sz="1100" dirty="0" err="1" smtClean="0"/>
              <a:t>energy</a:t>
            </a:r>
            <a:r>
              <a:rPr lang="fi-FI" sz="1100" dirty="0" smtClean="0"/>
              <a:t> + 41%, </a:t>
            </a:r>
            <a:r>
              <a:rPr lang="fi-FI" sz="1100" dirty="0" err="1" smtClean="0"/>
              <a:t>gas</a:t>
            </a:r>
            <a:r>
              <a:rPr lang="fi-FI" sz="1100" dirty="0" smtClean="0"/>
              <a:t> + 55% and </a:t>
            </a:r>
            <a:r>
              <a:rPr lang="fi-FI" sz="1100" dirty="0" err="1" smtClean="0"/>
              <a:t>electricity</a:t>
            </a:r>
            <a:r>
              <a:rPr lang="fi-FI" sz="1100" dirty="0" smtClean="0"/>
              <a:t> +180%</a:t>
            </a:r>
            <a:br>
              <a:rPr lang="fi-FI" sz="1100" dirty="0" smtClean="0"/>
            </a:br>
            <a:r>
              <a:rPr lang="fi-FI" sz="1100" dirty="0" smtClean="0"/>
              <a:t/>
            </a:r>
            <a:br>
              <a:rPr lang="fi-FI" sz="1100" dirty="0" smtClean="0"/>
            </a:br>
            <a:r>
              <a:rPr lang="fi-FI" sz="1100" b="1" dirty="0" err="1" smtClean="0"/>
              <a:t>Reduct</a:t>
            </a:r>
            <a:r>
              <a:rPr lang="fi-FI" sz="1100" b="1" dirty="0" smtClean="0"/>
              <a:t>. CO2 	</a:t>
            </a:r>
            <a:r>
              <a:rPr lang="fi-FI" sz="1100" dirty="0" smtClean="0"/>
              <a:t>- as </a:t>
            </a:r>
            <a:r>
              <a:rPr lang="fi-FI" sz="1100" dirty="0" err="1" smtClean="0"/>
              <a:t>time</a:t>
            </a:r>
            <a:r>
              <a:rPr lang="fi-FI" sz="1100" dirty="0" smtClean="0"/>
              <a:t> </a:t>
            </a:r>
            <a:r>
              <a:rPr lang="fi-FI" sz="1100" dirty="0" err="1" smtClean="0"/>
              <a:t>goes</a:t>
            </a:r>
            <a:r>
              <a:rPr lang="fi-FI" sz="1100" dirty="0" smtClean="0"/>
              <a:t> </a:t>
            </a:r>
            <a:r>
              <a:rPr lang="fi-FI" sz="1100" dirty="0" err="1" smtClean="0"/>
              <a:t>by</a:t>
            </a:r>
            <a:r>
              <a:rPr lang="fi-FI" sz="1100" dirty="0" smtClean="0"/>
              <a:t>, </a:t>
            </a:r>
            <a:r>
              <a:rPr lang="fi-FI" sz="1100" dirty="0" err="1" smtClean="0"/>
              <a:t>need</a:t>
            </a:r>
            <a:r>
              <a:rPr lang="fi-FI" sz="1100" dirty="0" smtClean="0"/>
              <a:t> </a:t>
            </a:r>
            <a:r>
              <a:rPr lang="fi-FI" sz="1100" dirty="0" err="1" smtClean="0"/>
              <a:t>becomes</a:t>
            </a:r>
            <a:r>
              <a:rPr lang="fi-FI" sz="1100" dirty="0" smtClean="0"/>
              <a:t> </a:t>
            </a:r>
            <a:r>
              <a:rPr lang="fi-FI" sz="1100" dirty="0" err="1" smtClean="0"/>
              <a:t>ever</a:t>
            </a:r>
            <a:r>
              <a:rPr lang="fi-FI" sz="1100" dirty="0" smtClean="0"/>
              <a:t> </a:t>
            </a:r>
            <a:r>
              <a:rPr lang="fi-FI" sz="1100" dirty="0" err="1" smtClean="0"/>
              <a:t>more</a:t>
            </a:r>
            <a:r>
              <a:rPr lang="fi-FI" sz="1100" dirty="0" smtClean="0"/>
              <a:t> </a:t>
            </a:r>
            <a:r>
              <a:rPr lang="fi-FI" sz="1100" dirty="0" err="1" smtClean="0"/>
              <a:t>pressing</a:t>
            </a:r>
            <a:r>
              <a:rPr lang="fi-FI" sz="1100" dirty="0" smtClean="0"/>
              <a:t> </a:t>
            </a:r>
            <a:r>
              <a:rPr lang="fi-FI" sz="1100" dirty="0" err="1" smtClean="0"/>
              <a:t>but</a:t>
            </a:r>
            <a:r>
              <a:rPr lang="fi-FI" sz="1100" dirty="0" smtClean="0"/>
              <a:t> </a:t>
            </a:r>
            <a:r>
              <a:rPr lang="fi-FI" sz="1100" dirty="0" err="1" smtClean="0"/>
              <a:t>also</a:t>
            </a:r>
            <a:r>
              <a:rPr lang="fi-FI" sz="1100" dirty="0" smtClean="0"/>
              <a:t> </a:t>
            </a:r>
            <a:br>
              <a:rPr lang="fi-FI" sz="1100" dirty="0" smtClean="0"/>
            </a:br>
            <a:r>
              <a:rPr lang="fi-FI" sz="1100" dirty="0" smtClean="0"/>
              <a:t>			</a:t>
            </a:r>
            <a:r>
              <a:rPr lang="fi-FI" sz="1100" dirty="0" err="1" smtClean="0"/>
              <a:t>willingness</a:t>
            </a:r>
            <a:r>
              <a:rPr lang="fi-FI" sz="1100" dirty="0" smtClean="0"/>
              <a:t> to </a:t>
            </a:r>
            <a:r>
              <a:rPr lang="fi-FI" sz="1100" dirty="0" err="1" smtClean="0"/>
              <a:t>bear</a:t>
            </a:r>
            <a:r>
              <a:rPr lang="fi-FI" sz="1100" dirty="0" smtClean="0"/>
              <a:t> the </a:t>
            </a:r>
            <a:r>
              <a:rPr lang="fi-FI" sz="1100" dirty="0" err="1" smtClean="0"/>
              <a:t>burden</a:t>
            </a:r>
            <a:r>
              <a:rPr lang="fi-FI" sz="1100" dirty="0" smtClean="0"/>
              <a:t> </a:t>
            </a:r>
            <a:r>
              <a:rPr lang="fi-FI" sz="1100" dirty="0" err="1" smtClean="0"/>
              <a:t>increases</a:t>
            </a:r>
            <a:r>
              <a:rPr lang="fi-FI" sz="1100" dirty="0" smtClean="0"/>
              <a:t/>
            </a:r>
            <a:br>
              <a:rPr lang="fi-FI" sz="1100" dirty="0" smtClean="0"/>
            </a:br>
            <a:endParaRPr lang="fi-FI" sz="1100" dirty="0" smtClean="0"/>
          </a:p>
          <a:p>
            <a:r>
              <a:rPr lang="fi-FI" sz="1100" b="1" dirty="0" smtClean="0"/>
              <a:t>Unmet needs</a:t>
            </a:r>
            <a:r>
              <a:rPr lang="fi-FI" sz="1100" dirty="0" smtClean="0"/>
              <a:t>	- </a:t>
            </a:r>
            <a:r>
              <a:rPr lang="fi-FI" sz="1100" dirty="0" err="1" smtClean="0"/>
              <a:t>disconnect</a:t>
            </a:r>
            <a:r>
              <a:rPr lang="fi-FI" sz="1100" dirty="0" smtClean="0"/>
              <a:t> </a:t>
            </a:r>
            <a:r>
              <a:rPr lang="fi-FI" sz="1100" dirty="0" err="1" smtClean="0"/>
              <a:t>between</a:t>
            </a:r>
            <a:r>
              <a:rPr lang="fi-FI" sz="1100" dirty="0" smtClean="0"/>
              <a:t> </a:t>
            </a:r>
            <a:r>
              <a:rPr lang="fi-FI" sz="1100" dirty="0" err="1" smtClean="0"/>
              <a:t>economic</a:t>
            </a:r>
            <a:r>
              <a:rPr lang="fi-FI" sz="1100" dirty="0" smtClean="0"/>
              <a:t> </a:t>
            </a:r>
            <a:r>
              <a:rPr lang="fi-FI" sz="1100" dirty="0" err="1" smtClean="0"/>
              <a:t>growth</a:t>
            </a:r>
            <a:r>
              <a:rPr lang="fi-FI" sz="1100" dirty="0" smtClean="0"/>
              <a:t> and </a:t>
            </a:r>
            <a:r>
              <a:rPr lang="fi-FI" sz="1100" dirty="0" err="1" smtClean="0"/>
              <a:t>energy</a:t>
            </a:r>
            <a:r>
              <a:rPr lang="fi-FI" sz="1100" dirty="0" smtClean="0"/>
              <a:t> </a:t>
            </a:r>
            <a:r>
              <a:rPr lang="fi-FI" sz="1100" dirty="0" err="1" smtClean="0"/>
              <a:t>consumption</a:t>
            </a:r>
            <a:r>
              <a:rPr lang="fi-FI" sz="1100" dirty="0" smtClean="0"/>
              <a:t> in </a:t>
            </a:r>
            <a:r>
              <a:rPr lang="fi-FI" sz="1100" dirty="0" err="1" smtClean="0"/>
              <a:t>mature</a:t>
            </a:r>
            <a:r>
              <a:rPr lang="fi-FI" sz="1100" dirty="0" smtClean="0"/>
              <a:t> 		</a:t>
            </a:r>
            <a:r>
              <a:rPr lang="fi-FI" sz="1100" dirty="0" err="1" smtClean="0"/>
              <a:t>economies</a:t>
            </a:r>
            <a:r>
              <a:rPr lang="fi-FI" sz="1100" dirty="0" smtClean="0"/>
              <a:t> – </a:t>
            </a:r>
            <a:r>
              <a:rPr lang="fi-FI" sz="1100" dirty="0" err="1" smtClean="0"/>
              <a:t>quality</a:t>
            </a:r>
            <a:r>
              <a:rPr lang="fi-FI" sz="1100" dirty="0" smtClean="0"/>
              <a:t> </a:t>
            </a:r>
            <a:r>
              <a:rPr lang="fi-FI" sz="1100" dirty="0" err="1" smtClean="0"/>
              <a:t>rather</a:t>
            </a:r>
            <a:r>
              <a:rPr lang="fi-FI" sz="1100" dirty="0" smtClean="0"/>
              <a:t> </a:t>
            </a:r>
            <a:r>
              <a:rPr lang="fi-FI" sz="1100" dirty="0" err="1" smtClean="0"/>
              <a:t>than</a:t>
            </a:r>
            <a:r>
              <a:rPr lang="fi-FI" sz="1100" dirty="0" smtClean="0"/>
              <a:t> </a:t>
            </a:r>
            <a:r>
              <a:rPr lang="fi-FI" sz="1100" dirty="0" err="1" smtClean="0"/>
              <a:t>quantity</a:t>
            </a:r>
            <a:endParaRPr lang="fi-FI" sz="1100" dirty="0" smtClean="0"/>
          </a:p>
          <a:p>
            <a:r>
              <a:rPr lang="fi-FI" sz="1100" dirty="0"/>
              <a:t>	</a:t>
            </a:r>
            <a:r>
              <a:rPr lang="fi-FI" sz="1100" dirty="0" smtClean="0"/>
              <a:t>	- </a:t>
            </a:r>
            <a:r>
              <a:rPr lang="fi-FI" sz="1100" dirty="0" err="1" smtClean="0"/>
              <a:t>limitations</a:t>
            </a:r>
            <a:r>
              <a:rPr lang="fi-FI" sz="1100" dirty="0" smtClean="0"/>
              <a:t> in </a:t>
            </a:r>
            <a:r>
              <a:rPr lang="fi-FI" sz="1100" dirty="0" err="1" smtClean="0"/>
              <a:t>generation</a:t>
            </a:r>
            <a:r>
              <a:rPr lang="fi-FI" sz="1100" dirty="0" smtClean="0"/>
              <a:t> </a:t>
            </a:r>
            <a:r>
              <a:rPr lang="fi-FI" sz="1100" dirty="0" err="1" smtClean="0"/>
              <a:t>or</a:t>
            </a:r>
            <a:r>
              <a:rPr lang="fi-FI" sz="1100" dirty="0" smtClean="0"/>
              <a:t> </a:t>
            </a:r>
            <a:r>
              <a:rPr lang="fi-FI" sz="1100" dirty="0" err="1" smtClean="0"/>
              <a:t>network</a:t>
            </a:r>
            <a:r>
              <a:rPr lang="fi-FI" sz="1100" dirty="0" smtClean="0"/>
              <a:t> </a:t>
            </a:r>
            <a:r>
              <a:rPr lang="fi-FI" sz="1100" dirty="0" err="1" smtClean="0"/>
              <a:t>capacity</a:t>
            </a:r>
            <a:r>
              <a:rPr lang="fi-FI" sz="1100" dirty="0" smtClean="0"/>
              <a:t> </a:t>
            </a:r>
            <a:r>
              <a:rPr lang="fi-FI" sz="1100" dirty="0" err="1" smtClean="0"/>
              <a:t>or</a:t>
            </a:r>
            <a:r>
              <a:rPr lang="fi-FI" sz="1100" dirty="0" smtClean="0"/>
              <a:t> </a:t>
            </a:r>
            <a:r>
              <a:rPr lang="fi-FI" sz="1100" dirty="0" err="1" smtClean="0"/>
              <a:t>their</a:t>
            </a:r>
            <a:r>
              <a:rPr lang="fi-FI" sz="1100" dirty="0" smtClean="0"/>
              <a:t> </a:t>
            </a:r>
            <a:r>
              <a:rPr lang="fi-FI" sz="1100" dirty="0" err="1" smtClean="0"/>
              <a:t>extension</a:t>
            </a:r>
            <a:endParaRPr lang="fi-FI" sz="1100" dirty="0" smtClean="0"/>
          </a:p>
          <a:p>
            <a:r>
              <a:rPr lang="fi-FI" sz="1100" dirty="0"/>
              <a:t>	</a:t>
            </a:r>
            <a:r>
              <a:rPr lang="fi-FI" sz="1100" dirty="0" smtClean="0"/>
              <a:t>	- </a:t>
            </a:r>
            <a:r>
              <a:rPr lang="fi-FI" sz="1100" dirty="0" err="1" smtClean="0"/>
              <a:t>integration</a:t>
            </a:r>
            <a:r>
              <a:rPr lang="fi-FI" sz="1100" dirty="0" smtClean="0"/>
              <a:t> of </a:t>
            </a:r>
            <a:r>
              <a:rPr lang="fi-FI" sz="1100" dirty="0" err="1" smtClean="0"/>
              <a:t>intermittent</a:t>
            </a:r>
            <a:r>
              <a:rPr lang="fi-FI" sz="1100" dirty="0"/>
              <a:t> </a:t>
            </a:r>
            <a:r>
              <a:rPr lang="fi-FI" sz="1100" dirty="0" smtClean="0"/>
              <a:t>&amp; </a:t>
            </a:r>
            <a:r>
              <a:rPr lang="fi-FI" sz="1100" dirty="0" err="1" smtClean="0"/>
              <a:t>distributed</a:t>
            </a:r>
            <a:r>
              <a:rPr lang="fi-FI" sz="1100" dirty="0" smtClean="0"/>
              <a:t> </a:t>
            </a:r>
            <a:r>
              <a:rPr lang="fi-FI" sz="1100" dirty="0" err="1" smtClean="0"/>
              <a:t>generation</a:t>
            </a:r>
            <a:r>
              <a:rPr lang="fi-FI" sz="1100" dirty="0" smtClean="0"/>
              <a:t/>
            </a:r>
            <a:br>
              <a:rPr lang="fi-FI" sz="1100" dirty="0" smtClean="0"/>
            </a:br>
            <a:endParaRPr lang="fi-FI" sz="1100" dirty="0" smtClean="0"/>
          </a:p>
          <a:p>
            <a:r>
              <a:rPr lang="fi-FI" sz="1100" dirty="0"/>
              <a:t/>
            </a:r>
            <a:br>
              <a:rPr lang="fi-FI" sz="1100" dirty="0"/>
            </a:br>
            <a:r>
              <a:rPr lang="fi-FI" sz="1100" b="1" dirty="0" smtClean="0"/>
              <a:t>New </a:t>
            </a:r>
            <a:r>
              <a:rPr lang="fi-FI" sz="1100" b="1" dirty="0" err="1" smtClean="0"/>
              <a:t>tech</a:t>
            </a:r>
            <a:r>
              <a:rPr lang="fi-FI" sz="1100" b="1" dirty="0" smtClean="0"/>
              <a:t>  	</a:t>
            </a:r>
            <a:r>
              <a:rPr lang="fi-FI" sz="1100" dirty="0" smtClean="0"/>
              <a:t>- </a:t>
            </a:r>
            <a:r>
              <a:rPr lang="fi-FI" sz="1100" dirty="0" err="1" smtClean="0"/>
              <a:t>convergence</a:t>
            </a:r>
            <a:r>
              <a:rPr lang="fi-FI" sz="1100" dirty="0" smtClean="0"/>
              <a:t> of IT + </a:t>
            </a:r>
            <a:r>
              <a:rPr lang="fi-FI" sz="1100" dirty="0" err="1" smtClean="0"/>
              <a:t>energy</a:t>
            </a:r>
            <a:r>
              <a:rPr lang="fi-FI" sz="1100" dirty="0" smtClean="0"/>
              <a:t> + market </a:t>
            </a:r>
            <a:r>
              <a:rPr lang="fi-FI" sz="1100" dirty="0" err="1" smtClean="0"/>
              <a:t>mechanisms</a:t>
            </a:r>
            <a:r>
              <a:rPr lang="fi-FI" sz="1100" dirty="0" smtClean="0"/>
              <a:t>,</a:t>
            </a:r>
          </a:p>
          <a:p>
            <a:r>
              <a:rPr lang="fi-FI" sz="1100" dirty="0"/>
              <a:t>	</a:t>
            </a:r>
            <a:r>
              <a:rPr lang="fi-FI" sz="1100" dirty="0" smtClean="0"/>
              <a:t>	- </a:t>
            </a:r>
            <a:r>
              <a:rPr lang="fi-FI" sz="1100" dirty="0" err="1" smtClean="0"/>
              <a:t>energy</a:t>
            </a:r>
            <a:r>
              <a:rPr lang="fi-FI" sz="1100" dirty="0" smtClean="0"/>
              <a:t> </a:t>
            </a:r>
            <a:r>
              <a:rPr lang="fi-FI" sz="1100" dirty="0" err="1" smtClean="0"/>
              <a:t>storage</a:t>
            </a:r>
            <a:r>
              <a:rPr lang="fi-FI" sz="1100" dirty="0" smtClean="0"/>
              <a:t/>
            </a:r>
            <a:br>
              <a:rPr lang="fi-FI" sz="1100" dirty="0" smtClean="0"/>
            </a:br>
            <a:r>
              <a:rPr lang="fi-FI" sz="1100" dirty="0" smtClean="0"/>
              <a:t>		- And </a:t>
            </a:r>
            <a:r>
              <a:rPr lang="fi-FI" sz="1100" dirty="0" err="1" smtClean="0"/>
              <a:t>not</a:t>
            </a:r>
            <a:r>
              <a:rPr lang="fi-FI" sz="1100" dirty="0" smtClean="0"/>
              <a:t> </a:t>
            </a:r>
            <a:r>
              <a:rPr lang="fi-FI" sz="1100" dirty="0" err="1" smtClean="0"/>
              <a:t>least</a:t>
            </a:r>
            <a:r>
              <a:rPr lang="fi-FI" sz="1100" dirty="0" smtClean="0"/>
              <a:t>: </a:t>
            </a:r>
            <a:r>
              <a:rPr lang="fi-FI" sz="1100" dirty="0" err="1" smtClean="0"/>
              <a:t>new</a:t>
            </a:r>
            <a:r>
              <a:rPr lang="fi-FI" sz="1100" dirty="0" smtClean="0"/>
              <a:t> </a:t>
            </a:r>
            <a:r>
              <a:rPr lang="fi-FI" sz="1100" dirty="0" err="1" smtClean="0"/>
              <a:t>conversion</a:t>
            </a:r>
            <a:r>
              <a:rPr lang="fi-FI" sz="1100" dirty="0" smtClean="0"/>
              <a:t> technologies</a:t>
            </a:r>
            <a:br>
              <a:rPr lang="fi-FI" sz="1100" dirty="0" smtClean="0"/>
            </a:br>
            <a:endParaRPr lang="fi-FI" sz="1100" dirty="0" smtClean="0"/>
          </a:p>
          <a:p>
            <a:r>
              <a:rPr lang="fi-FI" sz="1100" b="1" dirty="0" err="1" smtClean="0"/>
              <a:t>Regulation</a:t>
            </a:r>
            <a:r>
              <a:rPr lang="fi-FI" sz="1100" b="1" dirty="0" smtClean="0"/>
              <a:t>	</a:t>
            </a:r>
            <a:r>
              <a:rPr lang="fi-FI" sz="1100" dirty="0" smtClean="0"/>
              <a:t>- </a:t>
            </a:r>
            <a:r>
              <a:rPr lang="fi-FI" sz="1100" dirty="0" err="1" smtClean="0"/>
              <a:t>responds</a:t>
            </a:r>
            <a:r>
              <a:rPr lang="fi-FI" sz="1100" dirty="0" smtClean="0"/>
              <a:t> to the </a:t>
            </a:r>
            <a:r>
              <a:rPr lang="fi-FI" sz="1100" dirty="0" err="1" smtClean="0"/>
              <a:t>above</a:t>
            </a:r>
            <a:r>
              <a:rPr lang="fi-FI" sz="1100" dirty="0" smtClean="0"/>
              <a:t> </a:t>
            </a:r>
            <a:r>
              <a:rPr lang="fi-FI" sz="1100" dirty="0" err="1" smtClean="0"/>
              <a:t>changes</a:t>
            </a:r>
            <a:r>
              <a:rPr lang="fi-FI" sz="1100" dirty="0" smtClean="0"/>
              <a:t> in needs and agenda</a:t>
            </a:r>
            <a:br>
              <a:rPr lang="fi-FI" sz="1100" dirty="0" smtClean="0"/>
            </a:br>
            <a:endParaRPr lang="fi-FI" sz="1100" dirty="0"/>
          </a:p>
          <a:p>
            <a:r>
              <a:rPr lang="fi-FI" sz="1100" b="1" dirty="0" smtClean="0"/>
              <a:t>Active </a:t>
            </a:r>
            <a:r>
              <a:rPr lang="fi-FI" sz="1100" b="1" dirty="0" err="1" smtClean="0"/>
              <a:t>user</a:t>
            </a:r>
            <a:r>
              <a:rPr lang="fi-FI" sz="1100" dirty="0" smtClean="0"/>
              <a:t>	- </a:t>
            </a:r>
            <a:r>
              <a:rPr lang="fi-FI" sz="1100" dirty="0" err="1" smtClean="0"/>
              <a:t>facilitated</a:t>
            </a:r>
            <a:r>
              <a:rPr lang="fi-FI" sz="1100" dirty="0" smtClean="0"/>
              <a:t> </a:t>
            </a:r>
            <a:r>
              <a:rPr lang="fi-FI" sz="1100" dirty="0" err="1" smtClean="0"/>
              <a:t>by</a:t>
            </a:r>
            <a:r>
              <a:rPr lang="fi-FI" sz="1100" dirty="0" smtClean="0"/>
              <a:t> </a:t>
            </a:r>
            <a:r>
              <a:rPr lang="fi-FI" sz="1100" dirty="0" err="1" smtClean="0"/>
              <a:t>technological</a:t>
            </a:r>
            <a:r>
              <a:rPr lang="fi-FI" sz="1100" dirty="0" smtClean="0"/>
              <a:t> </a:t>
            </a:r>
            <a:r>
              <a:rPr lang="fi-FI" sz="1100" dirty="0" err="1" smtClean="0"/>
              <a:t>means</a:t>
            </a:r>
            <a:r>
              <a:rPr lang="fi-FI" sz="1100" dirty="0" smtClean="0"/>
              <a:t> + </a:t>
            </a:r>
            <a:r>
              <a:rPr lang="fi-FI" sz="1100" dirty="0" err="1" smtClean="0"/>
              <a:t>regulatory</a:t>
            </a:r>
            <a:r>
              <a:rPr lang="fi-FI" sz="1100" dirty="0" smtClean="0"/>
              <a:t> </a:t>
            </a:r>
            <a:r>
              <a:rPr lang="fi-FI" sz="1100" dirty="0" err="1" smtClean="0"/>
              <a:t>freedoms</a:t>
            </a:r>
            <a:r>
              <a:rPr lang="fi-FI" sz="1100" dirty="0" smtClean="0"/>
              <a:t/>
            </a:r>
            <a:br>
              <a:rPr lang="fi-FI" sz="1100" dirty="0" smtClean="0"/>
            </a:br>
            <a:r>
              <a:rPr lang="fi-FI" sz="1100" dirty="0" smtClean="0"/>
              <a:t>		- </a:t>
            </a:r>
            <a:r>
              <a:rPr lang="fi-FI" sz="1100" dirty="0" err="1" smtClean="0"/>
              <a:t>own</a:t>
            </a:r>
            <a:r>
              <a:rPr lang="fi-FI" sz="1100" dirty="0" smtClean="0"/>
              <a:t> </a:t>
            </a:r>
            <a:r>
              <a:rPr lang="fi-FI" sz="1100" dirty="0" err="1" smtClean="0"/>
              <a:t>standards</a:t>
            </a:r>
            <a:r>
              <a:rPr lang="fi-FI" sz="1100" dirty="0" smtClean="0"/>
              <a:t> of </a:t>
            </a:r>
            <a:r>
              <a:rPr lang="fi-FI" sz="1100" dirty="0" err="1" smtClean="0"/>
              <a:t>consumers</a:t>
            </a:r>
            <a:r>
              <a:rPr lang="fi-FI" sz="1100" dirty="0" smtClean="0"/>
              <a:t> for </a:t>
            </a:r>
            <a:r>
              <a:rPr lang="fi-FI" sz="1100" dirty="0" err="1" smtClean="0"/>
              <a:t>for</a:t>
            </a:r>
            <a:r>
              <a:rPr lang="fi-FI" sz="1100" dirty="0" smtClean="0"/>
              <a:t> </a:t>
            </a:r>
            <a:r>
              <a:rPr lang="fi-FI" sz="1100" dirty="0" err="1" smtClean="0"/>
              <a:t>example</a:t>
            </a:r>
            <a:r>
              <a:rPr lang="fi-FI" sz="1100" dirty="0" smtClean="0"/>
              <a:t> </a:t>
            </a:r>
            <a:r>
              <a:rPr lang="fi-FI" sz="1100" dirty="0" err="1" smtClean="0"/>
              <a:t>emissions</a:t>
            </a:r>
            <a:r>
              <a:rPr lang="fi-FI" sz="1100" dirty="0" smtClean="0"/>
              <a:t> </a:t>
            </a:r>
            <a:r>
              <a:rPr lang="fi-FI" sz="1100" dirty="0" err="1" smtClean="0"/>
              <a:t>or</a:t>
            </a:r>
            <a:r>
              <a:rPr lang="fi-FI" sz="1100" dirty="0" smtClean="0"/>
              <a:t> </a:t>
            </a:r>
            <a:r>
              <a:rPr lang="fi-FI" sz="1100" dirty="0" err="1" smtClean="0"/>
              <a:t>reliability</a:t>
            </a:r>
            <a:endParaRPr lang="fi-FI" sz="11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1DAC41-1028-4628-8291-6165984DE07A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18CB4-6475-4B4D-9E88-1212E3B8421D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8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8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4439B7-6245-441D-A673-078673D7C3D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smtClean="0">
                <a:latin typeface="Calibri" panose="020F0502020204030204" pitchFamily="34" charset="0"/>
              </a:rPr>
              <a:t>SOFC </a:t>
            </a:r>
            <a:r>
              <a:rPr lang="fi-FI" sz="1200" dirty="0" err="1" smtClean="0">
                <a:latin typeface="Calibri" panose="020F0502020204030204" pitchFamily="34" charset="0"/>
              </a:rPr>
              <a:t>makes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local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base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load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generation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possible</a:t>
            </a:r>
            <a:r>
              <a:rPr lang="fi-FI" sz="1200" dirty="0" smtClean="0">
                <a:latin typeface="Calibri" panose="020F0502020204030204" pitchFamily="34" charset="0"/>
              </a:rPr>
              <a:t> at </a:t>
            </a:r>
            <a:r>
              <a:rPr lang="fi-FI" sz="1200" dirty="0" err="1" smtClean="0">
                <a:latin typeface="Calibri" panose="020F0502020204030204" pitchFamily="34" charset="0"/>
              </a:rPr>
              <a:t>small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scale</a:t>
            </a:r>
            <a:r>
              <a:rPr lang="fi-FI" sz="1200" dirty="0" smtClean="0">
                <a:latin typeface="Calibri" panose="020F0502020204030204" pitchFamily="34" charset="0"/>
              </a:rPr>
              <a:t> – </a:t>
            </a:r>
            <a:r>
              <a:rPr lang="fi-FI" sz="1200" dirty="0" err="1" smtClean="0">
                <a:latin typeface="Calibri" panose="020F0502020204030204" pitchFamily="34" charset="0"/>
              </a:rPr>
              <a:t>beats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centralized</a:t>
            </a:r>
            <a:r>
              <a:rPr lang="fi-FI" sz="1200" dirty="0" smtClean="0">
                <a:latin typeface="Calibri" panose="020F0502020204030204" pitchFamily="34" charset="0"/>
              </a:rPr>
              <a:t> </a:t>
            </a:r>
            <a:r>
              <a:rPr lang="fi-FI" sz="1200" dirty="0" err="1" smtClean="0">
                <a:latin typeface="Calibri" panose="020F0502020204030204" pitchFamily="34" charset="0"/>
              </a:rPr>
              <a:t>generation</a:t>
            </a:r>
            <a:r>
              <a:rPr lang="fi-FI" sz="1200" dirty="0" smtClean="0">
                <a:latin typeface="Calibri" panose="020F0502020204030204" pitchFamily="34" charset="0"/>
              </a:rPr>
              <a:t> in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conversion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efficiency</a:t>
            </a:r>
            <a:r>
              <a:rPr lang="fi-FI" sz="1200" baseline="0" dirty="0" smtClean="0">
                <a:latin typeface="Calibri" panose="020F0502020204030204" pitchFamily="34" charset="0"/>
              </a:rPr>
              <a:t> and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by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omission</a:t>
            </a:r>
            <a:r>
              <a:rPr lang="fi-FI" sz="1200" baseline="0" dirty="0" smtClean="0">
                <a:latin typeface="Calibri" panose="020F0502020204030204" pitchFamily="34" charset="0"/>
              </a:rPr>
              <a:t> of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distribution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losses</a:t>
            </a:r>
            <a:endParaRPr lang="fi-FI" sz="1200" baseline="0" dirty="0" smtClean="0">
              <a:latin typeface="Calibri" panose="020F050202020403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aseline="0" dirty="0" smtClean="0">
              <a:latin typeface="Calibri" panose="020F050202020403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aseline="0" dirty="0" err="1" smtClean="0">
                <a:latin typeface="Calibri" panose="020F0502020204030204" pitchFamily="34" charset="0"/>
              </a:rPr>
              <a:t>High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temperature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fuel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cells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are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ideal</a:t>
            </a:r>
            <a:r>
              <a:rPr lang="fi-FI" sz="1200" baseline="0" dirty="0" smtClean="0">
                <a:latin typeface="Calibri" panose="020F0502020204030204" pitchFamily="34" charset="0"/>
              </a:rPr>
              <a:t> for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combined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heat</a:t>
            </a:r>
            <a:r>
              <a:rPr lang="fi-FI" sz="1200" baseline="0" dirty="0" smtClean="0">
                <a:latin typeface="Calibri" panose="020F0502020204030204" pitchFamily="34" charset="0"/>
              </a:rPr>
              <a:t> and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power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generation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due</a:t>
            </a:r>
            <a:r>
              <a:rPr lang="fi-FI" sz="1200" baseline="0" dirty="0" smtClean="0">
                <a:latin typeface="Calibri" panose="020F0502020204030204" pitchFamily="34" charset="0"/>
              </a:rPr>
              <a:t> to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clean</a:t>
            </a:r>
            <a:r>
              <a:rPr lang="fi-FI" sz="1200" baseline="0" dirty="0" smtClean="0">
                <a:latin typeface="Calibri" panose="020F0502020204030204" pitchFamily="34" charset="0"/>
              </a:rPr>
              <a:t>,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hot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exhaust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gases</a:t>
            </a:r>
            <a:r>
              <a:rPr lang="fi-FI" sz="1200" baseline="0" dirty="0" smtClean="0">
                <a:latin typeface="Calibri" panose="020F0502020204030204" pitchFamily="34" charset="0"/>
              </a:rPr>
              <a:t> (No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sulfur</a:t>
            </a:r>
            <a:r>
              <a:rPr lang="fi-FI" sz="1200" baseline="0" dirty="0" smtClean="0">
                <a:latin typeface="Calibri" panose="020F0502020204030204" pitchFamily="34" charset="0"/>
              </a:rPr>
              <a:t> </a:t>
            </a:r>
            <a:r>
              <a:rPr lang="fi-FI" sz="1200" baseline="0" dirty="0" err="1" smtClean="0">
                <a:latin typeface="Calibri" panose="020F0502020204030204" pitchFamily="34" charset="0"/>
              </a:rPr>
              <a:t>compounds</a:t>
            </a:r>
            <a:r>
              <a:rPr lang="fi-FI" sz="1200" baseline="0" dirty="0" smtClean="0">
                <a:latin typeface="Calibri" panose="020F0502020204030204" pitchFamily="34" charset="0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 smtClean="0">
              <a:latin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AD09A-DDCB-4FAE-A1BE-0F28541D421A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6F86D0-D077-4E20-8EDC-DAE00DE970B1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2D77-7D2D-D340-AFC4-EB671BFDC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215264"/>
            <a:ext cx="2819400" cy="295844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04800" y="6322482"/>
            <a:ext cx="85344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so_pos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4619816"/>
            <a:ext cx="1237488" cy="49987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598002" y="6371118"/>
            <a:ext cx="124119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 rtl="0">
              <a:tabLst/>
            </a:pPr>
            <a:r>
              <a:rPr lang="en-GB" sz="1200" b="1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www.convion.fi</a:t>
            </a:r>
            <a:endParaRPr lang="en-GB" sz="12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304800" y="6371118"/>
            <a:ext cx="2575560" cy="365125"/>
          </a:xfrm>
        </p:spPr>
        <p:txBody>
          <a:bodyPr/>
          <a:lstStyle>
            <a:lvl1pPr>
              <a:tabLst>
                <a:tab pos="989013" algn="l"/>
              </a:tabLst>
              <a:defRPr/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FBF4751F-1092-4788-8702-893B9B3D5DFE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2880360" y="6371118"/>
            <a:ext cx="4296762" cy="365125"/>
          </a:xfrm>
        </p:spPr>
        <p:txBody>
          <a:bodyPr/>
          <a:lstStyle>
            <a:lvl1pPr>
              <a:tabLst>
                <a:tab pos="4667250" algn="r"/>
                <a:tab pos="5013325" algn="r"/>
              </a:tabLst>
              <a:defRPr>
                <a:latin typeface="Calibri"/>
              </a:defRPr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9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5" y="250824"/>
            <a:ext cx="7171267" cy="73977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98595" y="1210726"/>
            <a:ext cx="7179737" cy="4828547"/>
          </a:xfrm>
        </p:spPr>
        <p:txBody>
          <a:bodyPr>
            <a:normAutofit/>
          </a:bodyPr>
          <a:lstStyle>
            <a:lvl1pPr marL="180000" indent="-1800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/>
              <a:buChar char="•"/>
              <a:defRPr sz="2400"/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02166"/>
            <a:ext cx="800100" cy="8763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618683" y="6356350"/>
            <a:ext cx="722051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91171" y="6356350"/>
            <a:ext cx="514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DF384-B6E8-5D4D-B580-E39625D69315}" type="slidenum">
              <a:rPr lang="en-US" sz="1000" b="1" smtClean="0">
                <a:solidFill>
                  <a:schemeClr val="tx1"/>
                </a:solidFill>
              </a:rPr>
              <a:pPr/>
              <a:t>‹#›</a:t>
            </a:fld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076AABD0-3B9ACA00-1-convion_fuel_cell_sys_tekst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62596"/>
            <a:ext cx="914400" cy="31699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618683" y="6412893"/>
            <a:ext cx="6938907" cy="3905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© CONVION 	</a:t>
            </a:r>
            <a:fld id="{3048FE87-3319-42C6-8AEB-A7DC02FA3183}" type="datetime3">
              <a:rPr lang="fi-FI" smtClean="0"/>
              <a:t>29/3/15</a:t>
            </a:fld>
            <a:r>
              <a:rPr lang="fi-FI" dirty="0" smtClean="0"/>
              <a:t>			Name /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6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Layou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5" y="250824"/>
            <a:ext cx="7171267" cy="73977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98595" y="1210726"/>
            <a:ext cx="7179737" cy="4828547"/>
          </a:xfrm>
        </p:spPr>
        <p:txBody>
          <a:bodyPr>
            <a:normAutofit/>
          </a:bodyPr>
          <a:lstStyle>
            <a:lvl1pPr marL="180000" indent="-1800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/>
              <a:buChar char="•"/>
              <a:defRPr sz="2400"/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02166"/>
            <a:ext cx="800100" cy="8763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618683" y="6356350"/>
            <a:ext cx="722051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91171" y="6356350"/>
            <a:ext cx="514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5DF384-B6E8-5D4D-B580-E39625D69315}" type="slidenum">
              <a:rPr lang="en-US" sz="1000" b="1" smtClean="0">
                <a:solidFill>
                  <a:schemeClr val="tx1"/>
                </a:solidFill>
              </a:rPr>
              <a:pPr/>
              <a:t>‹#›</a:t>
            </a:fld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076AABD0-3B9ACA00-1-convion_fuel_cell_sys_tekst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62596"/>
            <a:ext cx="914400" cy="316992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618683" y="6412893"/>
            <a:ext cx="6938907" cy="3905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© CONVION 	</a:t>
            </a:r>
            <a:fld id="{3048FE87-3319-42C6-8AEB-A7DC02FA3183}" type="datetime3">
              <a:rPr lang="fi-FI" smtClean="0"/>
              <a:t>29/3/15</a:t>
            </a:fld>
            <a:r>
              <a:rPr lang="fi-FI" dirty="0" smtClean="0"/>
              <a:t>			</a:t>
            </a:r>
            <a:r>
              <a:rPr lang="en-US" sz="1200" b="1" dirty="0" smtClean="0">
                <a:solidFill>
                  <a:srgbClr val="041E41"/>
                </a:solidFill>
                <a:latin typeface="Calibri" panose="020F0502020204030204" pitchFamily="34" charset="0"/>
              </a:rPr>
              <a:t> Fontell / Convion fuel 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ayou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98595" y="1210726"/>
            <a:ext cx="7179737" cy="4828547"/>
          </a:xfrm>
        </p:spPr>
        <p:txBody>
          <a:bodyPr>
            <a:normAutofit/>
          </a:bodyPr>
          <a:lstStyle>
            <a:lvl1pPr marL="180000" indent="-1800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/>
              <a:buChar char="•"/>
              <a:defRPr sz="2400"/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02166"/>
            <a:ext cx="800100" cy="8763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618683" y="6356350"/>
            <a:ext cx="722051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076AABD0-3B9ACA00-1-convion_fuel_cell_sys_tekst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62596"/>
            <a:ext cx="914400" cy="31699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507065" y="250824"/>
            <a:ext cx="7171267" cy="73977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1792665" cy="365125"/>
          </a:xfrm>
        </p:spPr>
        <p:txBody>
          <a:bodyPr/>
          <a:lstStyle>
            <a:lvl1pPr>
              <a:tabLst>
                <a:tab pos="989013" algn="l"/>
              </a:tabLst>
              <a:defRPr/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787F7E71-DC7E-4D64-88F4-D7A515A93E08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11348" y="6371118"/>
            <a:ext cx="4496776" cy="365125"/>
          </a:xfrm>
        </p:spPr>
        <p:txBody>
          <a:bodyPr/>
          <a:lstStyle>
            <a:lvl1pPr>
              <a:tabLst>
                <a:tab pos="4481513" algn="r"/>
                <a:tab pos="4570413" algn="r"/>
                <a:tab pos="5013325" algn="r"/>
              </a:tabLst>
              <a:defRPr>
                <a:latin typeface="Calibri"/>
              </a:defRPr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902000" y="6371118"/>
            <a:ext cx="931075" cy="365125"/>
          </a:xfrm>
        </p:spPr>
        <p:txBody>
          <a:bodyPr/>
          <a:lstStyle/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with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5" y="250824"/>
            <a:ext cx="7171267" cy="73977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98595" y="1210726"/>
            <a:ext cx="7179737" cy="4480461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2400"/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02166"/>
            <a:ext cx="800100" cy="876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18683" y="6356350"/>
            <a:ext cx="722051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076AABD0-3B9ACA00-1-convion_fuel_cell_sys_tekst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62596"/>
            <a:ext cx="914400" cy="316992"/>
          </a:xfrm>
          <a:prstGeom prst="rect">
            <a:avLst/>
          </a:prstGeom>
        </p:spPr>
      </p:pic>
      <p:sp>
        <p:nvSpPr>
          <p:cNvPr id="11" name="Date Placeholder 15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1792665" cy="365125"/>
          </a:xfrm>
        </p:spPr>
        <p:txBody>
          <a:bodyPr/>
          <a:lstStyle>
            <a:lvl1pPr>
              <a:tabLst>
                <a:tab pos="989013" algn="l"/>
              </a:tabLst>
              <a:defRPr/>
            </a:lvl1pPr>
          </a:lstStyle>
          <a:p>
            <a:r>
              <a:rPr lang="en-US" dirty="0" smtClean="0"/>
              <a:t>© CONVION </a:t>
            </a:r>
            <a:r>
              <a:rPr lang="en-US" smtClean="0"/>
              <a:t>	</a:t>
            </a:r>
            <a:fld id="{5A00071F-4781-4558-81DB-BB1E1EC65819}" type="datetime4">
              <a:rPr lang="en-US" smtClean="0"/>
              <a:t>November 14, 2018</a:t>
            </a:fld>
            <a:endParaRPr lang="en-US" dirty="0"/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11348" y="6371118"/>
            <a:ext cx="4496776" cy="365125"/>
          </a:xfrm>
        </p:spPr>
        <p:txBody>
          <a:bodyPr/>
          <a:lstStyle>
            <a:lvl1pPr>
              <a:tabLst>
                <a:tab pos="4481513" algn="r"/>
                <a:tab pos="4570413" algn="r"/>
                <a:tab pos="5013325" algn="r"/>
              </a:tabLst>
              <a:defRPr/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902000" y="6372000"/>
            <a:ext cx="931075" cy="365125"/>
          </a:xfrm>
        </p:spPr>
        <p:txBody>
          <a:bodyPr/>
          <a:lstStyle/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2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laya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81688"/>
            <a:ext cx="9144000" cy="976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2" y="6140458"/>
            <a:ext cx="444500" cy="469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2555875" y="6246812"/>
            <a:ext cx="0" cy="34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713033" y="6032810"/>
            <a:ext cx="6240467" cy="729940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10" name="Date Placeholder 15"/>
          <p:cNvSpPr txBox="1">
            <a:spLocks/>
          </p:cNvSpPr>
          <p:nvPr userDrawn="1"/>
        </p:nvSpPr>
        <p:spPr>
          <a:xfrm>
            <a:off x="1147084" y="6139082"/>
            <a:ext cx="140879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A9CD"/>
                </a:solidFill>
              </a:rPr>
              <a:t>© CONVION </a:t>
            </a:r>
            <a:endParaRPr lang="en-US" dirty="0">
              <a:solidFill>
                <a:srgbClr val="00A9CD"/>
              </a:solidFill>
            </a:endParaRP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>
          <a:xfrm>
            <a:off x="1147084" y="6422150"/>
            <a:ext cx="863913" cy="23924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B7EA32E9-7213-7647-9FB1-B19049594B40}" type="datetime1">
              <a:rPr lang="en-US" smtClean="0">
                <a:solidFill>
                  <a:srgbClr val="00A9CD"/>
                </a:solidFill>
              </a:rPr>
              <a:pPr/>
              <a:t>11/14/2018</a:t>
            </a:fld>
            <a:endParaRPr lang="en-US" dirty="0">
              <a:solidFill>
                <a:srgbClr val="00A9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9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2300" y="1214938"/>
            <a:ext cx="2819400" cy="29591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04800" y="6322482"/>
            <a:ext cx="85344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so_neg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4629341"/>
            <a:ext cx="1237488" cy="4998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598002" y="6371118"/>
            <a:ext cx="124119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 rtl="0">
              <a:tabLst/>
            </a:pPr>
            <a:r>
              <a:rPr lang="en-GB" sz="1200" b="1" kern="1200" dirty="0" err="1" smtClean="0">
                <a:solidFill>
                  <a:schemeClr val="accent1"/>
                </a:solidFill>
                <a:latin typeface="Calibri"/>
                <a:ea typeface="+mn-ea"/>
                <a:cs typeface="+mn-cs"/>
              </a:rPr>
              <a:t>www.convion.fi</a:t>
            </a:r>
            <a:endParaRPr lang="en-GB" sz="1200" b="1" kern="1200" dirty="0" smtClean="0">
              <a:solidFill>
                <a:schemeClr val="accent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304800" y="6371118"/>
            <a:ext cx="2590800" cy="365125"/>
          </a:xfrm>
        </p:spPr>
        <p:txBody>
          <a:bodyPr/>
          <a:lstStyle>
            <a:lvl1pPr>
              <a:tabLst>
                <a:tab pos="989013" algn="l"/>
              </a:tabLst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1B6399AE-9B39-4713-B0E7-9D6D1B9E5AE5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2895600" y="6371118"/>
            <a:ext cx="4281522" cy="365125"/>
          </a:xfrm>
        </p:spPr>
        <p:txBody>
          <a:bodyPr/>
          <a:lstStyle>
            <a:lvl1pPr>
              <a:tabLst>
                <a:tab pos="4667250" algn="r"/>
                <a:tab pos="5013325" algn="r"/>
              </a:tabLst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81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04800" y="6322482"/>
            <a:ext cx="85344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531" y="541866"/>
            <a:ext cx="1066800" cy="11684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7068" y="3119977"/>
            <a:ext cx="5799665" cy="236642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lnSpc>
                <a:spcPct val="90000"/>
              </a:lnSpc>
              <a:buFontTx/>
              <a:buNone/>
              <a:defRPr sz="4800">
                <a:solidFill>
                  <a:schemeClr val="bg1"/>
                </a:solidFill>
              </a:defRPr>
            </a:lvl2pPr>
            <a:lvl3pPr marL="914400" indent="0">
              <a:lnSpc>
                <a:spcPct val="90000"/>
              </a:lnSpc>
              <a:buFontTx/>
              <a:buNone/>
              <a:defRPr sz="4800">
                <a:solidFill>
                  <a:schemeClr val="bg1"/>
                </a:solidFill>
              </a:defRPr>
            </a:lvl3pPr>
            <a:lvl4pPr marL="1371600" indent="0">
              <a:lnSpc>
                <a:spcPct val="90000"/>
              </a:lnSpc>
              <a:buFontTx/>
              <a:buNone/>
              <a:defRPr sz="4800">
                <a:solidFill>
                  <a:schemeClr val="bg1"/>
                </a:solidFill>
              </a:defRPr>
            </a:lvl4pPr>
            <a:lvl5pPr marL="1828800" indent="0">
              <a:lnSpc>
                <a:spcPct val="90000"/>
              </a:lnSpc>
              <a:buFontTx/>
              <a:buNone/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Esityksen otsikko kaksi riviä</a:t>
            </a:r>
            <a:endParaRPr lang="en-US" dirty="0"/>
          </a:p>
        </p:txBody>
      </p:sp>
      <p:pic>
        <p:nvPicPr>
          <p:cNvPr id="2" name="Picture 1" descr="Keski_neg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936179"/>
            <a:ext cx="643128" cy="25298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3"/>
          </p:nvPr>
        </p:nvSpPr>
        <p:spPr>
          <a:xfrm>
            <a:off x="304800" y="6371118"/>
            <a:ext cx="250698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CEB7A620-BCE9-4B6E-A823-8FF4B9EE1D28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2811780" y="6371118"/>
            <a:ext cx="4953104" cy="365125"/>
          </a:xfrm>
        </p:spPr>
        <p:txBody>
          <a:bodyPr/>
          <a:lstStyle>
            <a:lvl1pPr>
              <a:tabLst>
                <a:tab pos="5294313" algn="r"/>
              </a:tabLst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>
          <a:xfrm>
            <a:off x="7764884" y="6371118"/>
            <a:ext cx="107431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8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04800" y="5861758"/>
            <a:ext cx="85344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2545" y="1347143"/>
            <a:ext cx="5799665" cy="236642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lnSpc>
                <a:spcPct val="90000"/>
              </a:lnSpc>
              <a:buFontTx/>
              <a:buNone/>
              <a:defRPr sz="4800">
                <a:solidFill>
                  <a:schemeClr val="bg1"/>
                </a:solidFill>
              </a:defRPr>
            </a:lvl2pPr>
            <a:lvl3pPr marL="914400" indent="0">
              <a:lnSpc>
                <a:spcPct val="90000"/>
              </a:lnSpc>
              <a:buFontTx/>
              <a:buNone/>
              <a:defRPr sz="4800">
                <a:solidFill>
                  <a:schemeClr val="bg1"/>
                </a:solidFill>
              </a:defRPr>
            </a:lvl3pPr>
            <a:lvl4pPr marL="1371600" indent="0">
              <a:lnSpc>
                <a:spcPct val="90000"/>
              </a:lnSpc>
              <a:buFontTx/>
              <a:buNone/>
              <a:defRPr sz="4800">
                <a:solidFill>
                  <a:schemeClr val="bg1"/>
                </a:solidFill>
              </a:defRPr>
            </a:lvl4pPr>
            <a:lvl5pPr marL="1828800" indent="0">
              <a:lnSpc>
                <a:spcPct val="90000"/>
              </a:lnSpc>
              <a:buFontTx/>
              <a:buNone/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VÄLISIVUN</a:t>
            </a:r>
          </a:p>
          <a:p>
            <a:pPr lvl="0"/>
            <a:r>
              <a:rPr lang="fi-FI" dirty="0" smtClean="0"/>
              <a:t>OTSIKKO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299" y="6133852"/>
            <a:ext cx="444500" cy="469900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14"/>
          </p:nvPr>
        </p:nvSpPr>
        <p:spPr>
          <a:xfrm>
            <a:off x="1331158" y="6341582"/>
            <a:ext cx="25093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A186B5B6-EC5B-44C7-B451-F872BA64FAF2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3840480" y="6341582"/>
            <a:ext cx="3986422" cy="365125"/>
          </a:xfrm>
        </p:spPr>
        <p:txBody>
          <a:bodyPr/>
          <a:lstStyle>
            <a:lvl1pPr>
              <a:tabLst>
                <a:tab pos="4216400" algn="r"/>
                <a:tab pos="5294313" algn="r"/>
              </a:tabLst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  <p:sp>
        <p:nvSpPr>
          <p:cNvPr id="17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7826902" y="6341582"/>
            <a:ext cx="1012298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14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5861758"/>
            <a:ext cx="85344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1417638"/>
            <a:ext cx="1981200" cy="20701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78056" y="4516444"/>
            <a:ext cx="4564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err="1" smtClean="0">
                <a:solidFill>
                  <a:schemeClr val="bg1"/>
                </a:solidFill>
                <a:latin typeface="+mj-lt"/>
              </a:rPr>
              <a:t>Thank</a:t>
            </a:r>
            <a:r>
              <a:rPr lang="fi-FI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i-FI" sz="4000" b="1" dirty="0" err="1" smtClean="0">
                <a:solidFill>
                  <a:schemeClr val="bg1"/>
                </a:solidFill>
                <a:latin typeface="+mj-lt"/>
              </a:rPr>
              <a:t>you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598002" y="6371118"/>
            <a:ext cx="1241197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 rtl="0">
              <a:tabLst/>
            </a:pPr>
            <a:r>
              <a:rPr lang="en-GB" sz="1200" b="1" kern="1200" dirty="0" err="1" smtClean="0">
                <a:solidFill>
                  <a:schemeClr val="accent1"/>
                </a:solidFill>
                <a:latin typeface="Calibri"/>
                <a:ea typeface="+mn-ea"/>
                <a:cs typeface="+mn-cs"/>
              </a:rPr>
              <a:t>www.convion.fi</a:t>
            </a:r>
            <a:endParaRPr lang="en-GB" sz="1200" b="1" kern="1200" dirty="0" smtClean="0">
              <a:solidFill>
                <a:schemeClr val="accent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68228" y="6371118"/>
            <a:ext cx="2783719" cy="363600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ctr" rtl="0">
              <a:tabLst>
                <a:tab pos="8520113" algn="r"/>
              </a:tabLst>
            </a:pPr>
            <a:r>
              <a:rPr lang="en-GB" sz="1200" b="0" i="0" u="none" strike="noStrike" kern="1200" spc="0" baseline="0" dirty="0" err="1" smtClean="0">
                <a:solidFill>
                  <a:schemeClr val="accent1"/>
                </a:solidFill>
                <a:latin typeface="Calibri"/>
                <a:ea typeface="+mn-ea"/>
                <a:cs typeface="+mn-cs"/>
              </a:rPr>
              <a:t>Tekniikantie</a:t>
            </a:r>
            <a:r>
              <a:rPr lang="en-GB" sz="1200" b="0" i="0" u="none" strike="noStrike" kern="1200" spc="0" baseline="0" dirty="0" smtClean="0">
                <a:solidFill>
                  <a:schemeClr val="accent1"/>
                </a:solidFill>
                <a:latin typeface="Calibri"/>
                <a:ea typeface="+mn-ea"/>
                <a:cs typeface="+mn-cs"/>
              </a:rPr>
              <a:t> 12, FI-02150 Espoo, Finland</a:t>
            </a:r>
          </a:p>
        </p:txBody>
      </p:sp>
      <p:sp>
        <p:nvSpPr>
          <p:cNvPr id="13" name="Date Placeholder 18"/>
          <p:cNvSpPr txBox="1">
            <a:spLocks/>
          </p:cNvSpPr>
          <p:nvPr userDrawn="1"/>
        </p:nvSpPr>
        <p:spPr>
          <a:xfrm>
            <a:off x="304800" y="6371118"/>
            <a:ext cx="219833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tabLst>
                <a:tab pos="989013" algn="l"/>
              </a:tabLst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/>
              </a:rPr>
              <a:t>© CONVION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60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98595" y="1210726"/>
            <a:ext cx="7179737" cy="4828547"/>
          </a:xfrm>
        </p:spPr>
        <p:txBody>
          <a:bodyPr>
            <a:normAutofit/>
          </a:bodyPr>
          <a:lstStyle>
            <a:lvl1pPr marL="180000" indent="-1800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/>
              <a:buChar char="•"/>
              <a:defRPr sz="2400"/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02166"/>
            <a:ext cx="800100" cy="8763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618683" y="6356350"/>
            <a:ext cx="722051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076AABD0-3B9ACA00-1-convion_fuel_cell_sys_tekst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62596"/>
            <a:ext cx="914400" cy="31699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507065" y="250824"/>
            <a:ext cx="7171267" cy="73977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2442778" cy="365125"/>
          </a:xfrm>
        </p:spPr>
        <p:txBody>
          <a:bodyPr/>
          <a:lstStyle>
            <a:lvl1pPr>
              <a:tabLst>
                <a:tab pos="989013" algn="l"/>
              </a:tabLst>
              <a:defRPr/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CD4879F5-4AA2-4531-BCE7-AC25F25FF39D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061460" y="6371118"/>
            <a:ext cx="3846664" cy="365125"/>
          </a:xfrm>
        </p:spPr>
        <p:txBody>
          <a:bodyPr/>
          <a:lstStyle>
            <a:lvl1pPr>
              <a:tabLst>
                <a:tab pos="4481513" algn="r"/>
                <a:tab pos="4570413" algn="r"/>
                <a:tab pos="5013325" algn="r"/>
              </a:tabLst>
              <a:defRPr>
                <a:latin typeface="Calibri"/>
              </a:defRPr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902000" y="6371118"/>
            <a:ext cx="931075" cy="365125"/>
          </a:xfrm>
        </p:spPr>
        <p:txBody>
          <a:bodyPr/>
          <a:lstStyle/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1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5" y="250824"/>
            <a:ext cx="7171267" cy="73977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98594" y="1210726"/>
            <a:ext cx="7179737" cy="479002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2400"/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r>
              <a:rPr lang="fi-FI" dirty="0" smtClean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02166"/>
            <a:ext cx="800100" cy="876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18683" y="6351890"/>
            <a:ext cx="722051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076AABD0-3B9ACA00-1-convion_fuel_cell_sys_tekst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62596"/>
            <a:ext cx="914400" cy="316992"/>
          </a:xfrm>
          <a:prstGeom prst="rect">
            <a:avLst/>
          </a:prstGeom>
        </p:spPr>
      </p:pic>
      <p:sp>
        <p:nvSpPr>
          <p:cNvPr id="14" name="Date Placeholder 15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2496118" cy="365125"/>
          </a:xfrm>
        </p:spPr>
        <p:txBody>
          <a:bodyPr/>
          <a:lstStyle>
            <a:lvl1pPr>
              <a:tabLst>
                <a:tab pos="989013" algn="l"/>
              </a:tabLst>
              <a:defRPr/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EF379C97-9ECC-4C8B-9AB5-B53E723FCC22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14800" y="6371118"/>
            <a:ext cx="3793324" cy="365125"/>
          </a:xfrm>
        </p:spPr>
        <p:txBody>
          <a:bodyPr/>
          <a:lstStyle>
            <a:lvl1pPr>
              <a:tabLst>
                <a:tab pos="4481513" algn="r"/>
                <a:tab pos="4570413" algn="r"/>
                <a:tab pos="5013325" algn="r"/>
              </a:tabLst>
              <a:defRPr>
                <a:latin typeface="Calibri"/>
              </a:defRPr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902000" y="6372000"/>
            <a:ext cx="931075" cy="365125"/>
          </a:xfrm>
        </p:spPr>
        <p:txBody>
          <a:bodyPr/>
          <a:lstStyle/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5" y="250824"/>
            <a:ext cx="7171267" cy="73977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98595" y="1210726"/>
            <a:ext cx="7179737" cy="4480461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2400"/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02166"/>
            <a:ext cx="800100" cy="876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618683" y="6356350"/>
            <a:ext cx="722051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076AABD0-3B9ACA00-1-convion_fuel_cell_sys_tekst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62596"/>
            <a:ext cx="914400" cy="316992"/>
          </a:xfrm>
          <a:prstGeom prst="rect">
            <a:avLst/>
          </a:prstGeom>
        </p:spPr>
      </p:pic>
      <p:sp>
        <p:nvSpPr>
          <p:cNvPr id="11" name="Date Placeholder 15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2488498" cy="365125"/>
          </a:xfrm>
        </p:spPr>
        <p:txBody>
          <a:bodyPr/>
          <a:lstStyle>
            <a:lvl1pPr>
              <a:tabLst>
                <a:tab pos="989013" algn="l"/>
              </a:tabLst>
              <a:defRPr/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0513F739-284F-4125-A1C3-D4C88191B29C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107180" y="6371118"/>
            <a:ext cx="3800944" cy="365125"/>
          </a:xfrm>
        </p:spPr>
        <p:txBody>
          <a:bodyPr/>
          <a:lstStyle>
            <a:lvl1pPr>
              <a:tabLst>
                <a:tab pos="4481513" algn="r"/>
                <a:tab pos="4570413" algn="r"/>
                <a:tab pos="5013325" algn="r"/>
              </a:tabLst>
              <a:defRPr>
                <a:latin typeface="Calibri"/>
              </a:defRPr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902000" y="6372000"/>
            <a:ext cx="931075" cy="365125"/>
          </a:xfrm>
        </p:spPr>
        <p:txBody>
          <a:bodyPr/>
          <a:lstStyle/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6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a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80013" y="0"/>
            <a:ext cx="396398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8001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16530" y="1250951"/>
            <a:ext cx="3279781" cy="479002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r>
              <a:rPr lang="fi-FI" dirty="0" smtClean="0"/>
              <a:t> 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316530" y="250824"/>
            <a:ext cx="3361802" cy="73977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5813" y="6144683"/>
            <a:ext cx="444500" cy="469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402263" y="5877982"/>
            <a:ext cx="342318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 txBox="1">
            <a:spLocks/>
          </p:cNvSpPr>
          <p:nvPr userDrawn="1"/>
        </p:nvSpPr>
        <p:spPr>
          <a:xfrm>
            <a:off x="5402263" y="6371118"/>
            <a:ext cx="179266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/>
              </a:rPr>
              <a:t>© CONVION </a:t>
            </a:r>
            <a:endParaRPr lang="en-US" dirty="0"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970373" y="6371118"/>
            <a:ext cx="863913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Calibri"/>
              </a:defRPr>
            </a:lvl1pPr>
          </a:lstStyle>
          <a:p>
            <a:fld id="{C7D6BF15-B5D5-43B4-8FC7-C7959A6B8DF8}" type="datetime4">
              <a:rPr lang="en-US" smtClean="0"/>
              <a:t>November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7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a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96398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63987" y="0"/>
            <a:ext cx="5180013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6517" y="1250951"/>
            <a:ext cx="3279781" cy="479002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r>
              <a:rPr lang="fi-FI" dirty="0" smtClean="0"/>
              <a:t> 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36517" y="250824"/>
            <a:ext cx="3361802" cy="73977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5800" y="6144683"/>
            <a:ext cx="444500" cy="4699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28600" y="5880102"/>
            <a:ext cx="342318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5"/>
          <p:cNvSpPr txBox="1">
            <a:spLocks/>
          </p:cNvSpPr>
          <p:nvPr userDrawn="1"/>
        </p:nvSpPr>
        <p:spPr>
          <a:xfrm>
            <a:off x="228600" y="6371118"/>
            <a:ext cx="179266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/>
              </a:rPr>
              <a:t>© CONVION </a:t>
            </a:r>
            <a:endParaRPr lang="en-US" dirty="0">
              <a:latin typeface="Calibri"/>
            </a:endParaRPr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2"/>
          </p:nvPr>
        </p:nvSpPr>
        <p:spPr>
          <a:xfrm>
            <a:off x="1796710" y="6371118"/>
            <a:ext cx="863913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Calibri"/>
              </a:defRPr>
            </a:lvl1pPr>
          </a:lstStyle>
          <a:p>
            <a:fld id="{B0A85A6D-EE45-41F3-B5CC-6F5B297D9084}" type="datetime4">
              <a:rPr lang="en-US" smtClean="0"/>
              <a:t>November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a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81688"/>
            <a:ext cx="9144000" cy="976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2" y="6140458"/>
            <a:ext cx="444500" cy="469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2555875" y="6246812"/>
            <a:ext cx="0" cy="34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713033" y="6032810"/>
            <a:ext cx="6240467" cy="729940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4000" cy="58816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Date Placeholder 15"/>
          <p:cNvSpPr txBox="1">
            <a:spLocks/>
          </p:cNvSpPr>
          <p:nvPr userDrawn="1"/>
        </p:nvSpPr>
        <p:spPr>
          <a:xfrm>
            <a:off x="1147084" y="6139082"/>
            <a:ext cx="140879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alibri"/>
              </a:rPr>
              <a:t>© CONVION </a:t>
            </a:r>
            <a:endParaRPr lang="en-US" dirty="0">
              <a:latin typeface="Calibri"/>
            </a:endParaRP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>
          <a:xfrm>
            <a:off x="1147084" y="6422150"/>
            <a:ext cx="863913" cy="23924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Calibri"/>
              </a:defRPr>
            </a:lvl1pPr>
          </a:lstStyle>
          <a:p>
            <a:fld id="{7E77D497-AAF9-4403-883A-75AF48F720F7}" type="datetime4">
              <a:rPr lang="en-US" smtClean="0"/>
              <a:t>November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0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laya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81688"/>
            <a:ext cx="9144000" cy="976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2" y="6140458"/>
            <a:ext cx="444500" cy="469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2555875" y="6246812"/>
            <a:ext cx="0" cy="34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713033" y="6032810"/>
            <a:ext cx="6240467" cy="729940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buFont typeface="Arial"/>
              <a:buChar char="•"/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10" name="Date Placeholder 15"/>
          <p:cNvSpPr txBox="1">
            <a:spLocks/>
          </p:cNvSpPr>
          <p:nvPr userDrawn="1"/>
        </p:nvSpPr>
        <p:spPr>
          <a:xfrm>
            <a:off x="1147084" y="6139082"/>
            <a:ext cx="1408791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A9CD"/>
                </a:solidFill>
              </a:rPr>
              <a:t>© CONVION </a:t>
            </a:r>
            <a:endParaRPr lang="en-US" dirty="0">
              <a:solidFill>
                <a:srgbClr val="00A9CD"/>
              </a:solidFill>
            </a:endParaRP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>
          <a:xfrm>
            <a:off x="1147084" y="6422150"/>
            <a:ext cx="863913" cy="23924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218CB705-4D9E-4563-AC50-619A30A328EA}" type="datetime4">
              <a:rPr lang="en-US" smtClean="0">
                <a:solidFill>
                  <a:srgbClr val="00A9CD"/>
                </a:solidFill>
              </a:rPr>
              <a:t>November 14, 2018</a:t>
            </a:fld>
            <a:endParaRPr lang="en-US" dirty="0">
              <a:solidFill>
                <a:srgbClr val="00A9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5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70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98595" y="1210726"/>
            <a:ext cx="7179737" cy="4828547"/>
          </a:xfrm>
        </p:spPr>
        <p:txBody>
          <a:bodyPr>
            <a:normAutofit/>
          </a:bodyPr>
          <a:lstStyle>
            <a:lvl1pPr marL="180000" indent="-1800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/>
              <a:buChar char="•"/>
              <a:defRPr sz="2400"/>
            </a:lvl1pPr>
            <a:lvl2pPr marL="360000" indent="-180000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/>
              <a:buChar char="•"/>
              <a:defRPr sz="2200"/>
            </a:lvl2pPr>
            <a:lvl3pPr marL="612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2000"/>
            </a:lvl3pPr>
            <a:lvl4pPr marL="828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4pPr>
            <a:lvl5pPr marL="1044000" indent="-180000">
              <a:lnSpc>
                <a:spcPct val="90000"/>
              </a:lnSpc>
              <a:spcAft>
                <a:spcPts val="400"/>
              </a:spcAft>
              <a:buFont typeface="Arial"/>
              <a:buChar char="•"/>
              <a:defRPr sz="18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02166"/>
            <a:ext cx="800100" cy="8763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1618683" y="6356350"/>
            <a:ext cx="722051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076AABD0-3B9ACA00-1-convion_fuel_cell_sys_tekst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62596"/>
            <a:ext cx="914400" cy="31699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507065" y="250824"/>
            <a:ext cx="7171267" cy="73977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1792665" cy="365125"/>
          </a:xfrm>
        </p:spPr>
        <p:txBody>
          <a:bodyPr/>
          <a:lstStyle>
            <a:lvl1pPr>
              <a:tabLst>
                <a:tab pos="989013" algn="l"/>
              </a:tabLst>
              <a:defRPr/>
            </a:lvl1pPr>
          </a:lstStyle>
          <a:p>
            <a:r>
              <a:rPr lang="en-US" dirty="0" smtClean="0"/>
              <a:t>© CONVION </a:t>
            </a:r>
            <a:r>
              <a:rPr lang="en-US" smtClean="0"/>
              <a:t>	</a:t>
            </a:r>
            <a:fld id="{CAA7B25A-3D90-4246-B4EE-804E88C0DEB6}" type="datetime4">
              <a:rPr lang="en-US" smtClean="0"/>
              <a:t>November 14, 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11348" y="6371118"/>
            <a:ext cx="4496776" cy="365125"/>
          </a:xfrm>
        </p:spPr>
        <p:txBody>
          <a:bodyPr/>
          <a:lstStyle>
            <a:lvl1pPr>
              <a:tabLst>
                <a:tab pos="4481513" algn="r"/>
                <a:tab pos="4570413" algn="r"/>
                <a:tab pos="5013325" algn="r"/>
              </a:tabLst>
              <a:defRPr/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902000" y="6371118"/>
            <a:ext cx="931075" cy="365125"/>
          </a:xfrm>
        </p:spPr>
        <p:txBody>
          <a:bodyPr/>
          <a:lstStyle/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3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1118"/>
            <a:ext cx="2514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tabLst>
                <a:tab pos="989013" algn="l"/>
              </a:tabLst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E1C06027-E6CE-4A98-B252-101C7B621180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71118"/>
            <a:ext cx="46406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tabLst>
                <a:tab pos="5013325" algn="r"/>
              </a:tabLst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Tuomas Hakala	Public </a:t>
            </a: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2484" y="6371118"/>
            <a:ext cx="107431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tx1"/>
                </a:solidFill>
                <a:latin typeface="Calibri"/>
              </a:defRPr>
            </a:lvl1pPr>
          </a:lstStyle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9" r:id="rId5"/>
    <p:sldLayoutId id="2147483670" r:id="rId6"/>
    <p:sldLayoutId id="2147483671" r:id="rId7"/>
    <p:sldLayoutId id="2147483685" r:id="rId8"/>
    <p:sldLayoutId id="2147483686" r:id="rId9"/>
    <p:sldLayoutId id="2147483687" r:id="rId10"/>
    <p:sldLayoutId id="2147483688" r:id="rId11"/>
    <p:sldLayoutId id="2147483692" r:id="rId12"/>
    <p:sldLayoutId id="2147483699" r:id="rId13"/>
    <p:sldLayoutId id="2147483700" r:id="rId1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71118"/>
            <a:ext cx="2514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C2E2E65E-34B2-42B8-9BE7-2128AC88BEF5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71118"/>
            <a:ext cx="464068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tabLst>
                <a:tab pos="5013325" algn="r"/>
              </a:tabLst>
              <a:defRPr sz="1200" b="1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smtClean="0"/>
              <a:t>Tuomas Hakala	Public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2484" y="6371118"/>
            <a:ext cx="107431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Calibri"/>
              </a:defRPr>
            </a:lvl1pPr>
          </a:lstStyle>
          <a:p>
            <a:fld id="{7F5DF384-B6E8-5D4D-B580-E39625D693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0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4" r:id="rId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© CONVION </a:t>
            </a:r>
            <a:r>
              <a:rPr lang="en-US" smtClean="0">
                <a:latin typeface="Calibri"/>
              </a:rPr>
              <a:t>	</a:t>
            </a:r>
            <a:fld id="{D4097780-F4EF-4C41-BD0F-4003B55FA2A4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Tuomas Hakala	Public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Grid-tied or stand-alone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2118314" cy="365125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© CONVION 	</a:t>
            </a:r>
            <a:fld id="{787F7E71-DC7E-4D64-88F4-D7A515A93E08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6996" y="6371118"/>
            <a:ext cx="4171128" cy="365125"/>
          </a:xfrm>
        </p:spPr>
        <p:txBody>
          <a:bodyPr/>
          <a:lstStyle/>
          <a:p>
            <a:r>
              <a:rPr lang="en-US" dirty="0" smtClean="0"/>
              <a:t>Tuomas Hakala	Public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21974" y="924072"/>
            <a:ext cx="4583792" cy="3056382"/>
            <a:chOff x="3621974" y="937769"/>
            <a:chExt cx="4583792" cy="3056382"/>
          </a:xfrm>
        </p:grpSpPr>
        <p:sp>
          <p:nvSpPr>
            <p:cNvPr id="7" name="Rectangle 6"/>
            <p:cNvSpPr/>
            <p:nvPr/>
          </p:nvSpPr>
          <p:spPr>
            <a:xfrm>
              <a:off x="4519684" y="1476744"/>
              <a:ext cx="1522976" cy="1929226"/>
            </a:xfrm>
            <a:prstGeom prst="rect">
              <a:avLst/>
            </a:prstGeom>
            <a:solidFill>
              <a:srgbClr val="F7DE25">
                <a:alpha val="2588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8261652"/>
                </p:ext>
              </p:extLst>
            </p:nvPr>
          </p:nvGraphicFramePr>
          <p:xfrm>
            <a:off x="3621974" y="937769"/>
            <a:ext cx="4583792" cy="30563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43" y="990599"/>
            <a:ext cx="16764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6996" y="4205353"/>
            <a:ext cx="501371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Power availability improved by a factor of &gt;20.</a:t>
            </a:r>
            <a:b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Modular structure facilitates desired level of redundancy.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Convion Solution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18259" y="1112752"/>
            <a:ext cx="7179737" cy="4828547"/>
          </a:xfrm>
        </p:spPr>
        <p:txBody>
          <a:bodyPr>
            <a:noAutofit/>
          </a:bodyPr>
          <a:lstStyle/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On-site power and heat generation </a:t>
            </a: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Electrical efficiency 53 – 65%</a:t>
            </a: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Total efficiency up to 85% </a:t>
            </a: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High availability, capable of island mode operation</a:t>
            </a: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Scalability, 50 kW and beyond</a:t>
            </a: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Zero NO</a:t>
            </a:r>
            <a:r>
              <a:rPr lang="en-US" sz="2400" baseline="-25000" dirty="0" smtClean="0">
                <a:solidFill>
                  <a:srgbClr val="002060"/>
                </a:solidFill>
                <a:latin typeface="Calibri" pitchFamily="34" charset="0"/>
              </a:rPr>
              <a:t>x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, SO</a:t>
            </a:r>
            <a:r>
              <a:rPr lang="en-US" sz="2400" baseline="-25000" dirty="0" smtClean="0">
                <a:solidFill>
                  <a:srgbClr val="002060"/>
                </a:solidFill>
                <a:latin typeface="Calibri" pitchFamily="34" charset="0"/>
              </a:rPr>
              <a:t>x</a:t>
            </a: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 and particulate emissions </a:t>
            </a: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Natural gas, Biogas and gas mixtures 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8602" y="4247626"/>
            <a:ext cx="2656198" cy="1703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1"/>
          <a:stretch/>
        </p:blipFill>
        <p:spPr bwMode="auto">
          <a:xfrm>
            <a:off x="5747036" y="4247626"/>
            <a:ext cx="2760441" cy="16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8602" y="5951091"/>
            <a:ext cx="2783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latin typeface="Calibri" panose="020F0502020204030204" pitchFamily="34" charset="0"/>
              </a:rPr>
              <a:t>C50, 50kW fuel cell power unit 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6290" y="5951091"/>
            <a:ext cx="3080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latin typeface="Calibri" panose="020F0502020204030204" pitchFamily="34" charset="0"/>
              </a:rPr>
              <a:t>3xC50, 150kW fuel cell power unit 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3653580" y="6371118"/>
            <a:ext cx="449677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041E41"/>
                </a:solidFill>
                <a:latin typeface="Calibri" panose="020F0502020204030204" pitchFamily="34" charset="0"/>
              </a:rPr>
              <a:t>Tuomas Hakala	</a:t>
            </a:r>
            <a:r>
              <a:rPr lang="en-US" sz="1200" b="1" dirty="0" smtClean="0">
                <a:latin typeface="Calibri" panose="020F0502020204030204" pitchFamily="34" charset="0"/>
              </a:rPr>
              <a:t>	 	Public</a:t>
            </a:r>
            <a:endParaRPr lang="en-US" sz="1200" b="1" dirty="0">
              <a:latin typeface="Calibri" panose="020F0502020204030204" pitchFamily="34" charset="0"/>
            </a:endParaRPr>
          </a:p>
        </p:txBody>
      </p:sp>
      <p:sp>
        <p:nvSpPr>
          <p:cNvPr id="10" name="Date Placeholder 2"/>
          <p:cNvSpPr txBox="1">
            <a:spLocks/>
          </p:cNvSpPr>
          <p:nvPr/>
        </p:nvSpPr>
        <p:spPr>
          <a:xfrm>
            <a:off x="1466278" y="6414662"/>
            <a:ext cx="227185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CONVION 	</a:t>
            </a:r>
            <a:fld id="{9633CC33-CF73-41B0-B3AF-8087E61C0D8A}" type="datetime4">
              <a:rPr lang="en-US" smtClean="0"/>
              <a:pPr/>
              <a:t>November 14,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18CB705-4D9E-4563-AC50-619A30A328EA}" type="datetime4">
              <a:rPr lang="en-US" smtClean="0">
                <a:solidFill>
                  <a:srgbClr val="00A9CD"/>
                </a:solidFill>
              </a:rPr>
              <a:t>November 14, 2018</a:t>
            </a:fld>
            <a:endParaRPr lang="en-US" dirty="0">
              <a:solidFill>
                <a:srgbClr val="00A9C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2" y="1285875"/>
            <a:ext cx="8220075" cy="428625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61962" y="162336"/>
            <a:ext cx="7171267" cy="7397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+mj-lt"/>
              </a:rPr>
              <a:t>Integrated CHP generation </a:t>
            </a:r>
            <a:br>
              <a:rPr lang="en-US" sz="3200" b="1" dirty="0">
                <a:solidFill>
                  <a:srgbClr val="002060"/>
                </a:solidFill>
                <a:latin typeface="+mj-lt"/>
              </a:rPr>
            </a:br>
            <a:r>
              <a:rPr lang="en-US" sz="3200" b="1" dirty="0">
                <a:solidFill>
                  <a:srgbClr val="002060"/>
                </a:solidFill>
                <a:latin typeface="+mj-lt"/>
              </a:rPr>
              <a:t>– an enabler for smart micro grids 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831770" y="6415716"/>
            <a:ext cx="40763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Tuomas Hakala	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Public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31770" y="6032810"/>
            <a:ext cx="5121730" cy="729940"/>
          </a:xfrm>
        </p:spPr>
        <p:txBody>
          <a:bodyPr/>
          <a:lstStyle/>
          <a:p>
            <a:r>
              <a:rPr lang="fi-FI" dirty="0" smtClean="0"/>
              <a:t>WWTP, 3*C50 SOFC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1147084" y="6422150"/>
            <a:ext cx="1345745" cy="340600"/>
          </a:xfrm>
        </p:spPr>
        <p:txBody>
          <a:bodyPr/>
          <a:lstStyle/>
          <a:p>
            <a:fld id="{0C4CE07C-AC52-4702-8556-876707DCD264}" type="datetime4">
              <a:rPr lang="en-US" smtClean="0"/>
              <a:t>November 14, 2018</a:t>
            </a:fld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9" y="1409690"/>
            <a:ext cx="7945404" cy="45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61962" y="162336"/>
            <a:ext cx="7171267" cy="960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+mj-lt"/>
              </a:rPr>
              <a:t>Fuel flexible by nature</a:t>
            </a:r>
            <a:br>
              <a:rPr lang="en-US" sz="3200" b="1" dirty="0">
                <a:solidFill>
                  <a:srgbClr val="002060"/>
                </a:solidFill>
                <a:latin typeface="+mj-lt"/>
              </a:rPr>
            </a:br>
            <a:r>
              <a:rPr lang="en-US" sz="3200" b="1" dirty="0">
                <a:solidFill>
                  <a:srgbClr val="002060"/>
                </a:solidFill>
                <a:latin typeface="+mj-lt"/>
              </a:rPr>
              <a:t>– resource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efficient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communities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831770" y="6415716"/>
            <a:ext cx="40763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Tuomas Hakala	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Public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8595" y="1382486"/>
            <a:ext cx="7179737" cy="4789714"/>
          </a:xfrm>
        </p:spPr>
        <p:txBody>
          <a:bodyPr>
            <a:normAutofit/>
          </a:bodyPr>
          <a:lstStyle/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Distributed power generation provides a way to utilize organic waste and low energy value feed stocks locally with tolerable logistic cost.</a:t>
            </a:r>
            <a:b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Efficient, lossless utilization of a biogas resource by a local CHP can cut overall emissions significantly and ensure undisrupted plant operation.</a:t>
            </a:r>
            <a:b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By their modular nature, Convion C50 SOFC systems provide easy expandability, minimum maintenance and long up-time.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7065" y="250824"/>
            <a:ext cx="7171267" cy="95990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2060"/>
                </a:solidFill>
                <a:latin typeface="+mj-lt"/>
              </a:rPr>
              <a:t>Biogas and SOFC CHP – an opportunity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2442778" cy="486882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© CONVION 	</a:t>
            </a:r>
            <a:fld id="{AB594856-418A-4FE5-AE36-9B66A486EA62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1460" y="6371118"/>
            <a:ext cx="3846664" cy="486882"/>
          </a:xfrm>
        </p:spPr>
        <p:txBody>
          <a:bodyPr/>
          <a:lstStyle/>
          <a:p>
            <a:r>
              <a:rPr lang="en-US" dirty="0" smtClean="0"/>
              <a:t>Tuomas Hakala	Public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Conclusion</a:t>
            </a:r>
          </a:p>
        </p:txBody>
      </p:sp>
      <p:sp>
        <p:nvSpPr>
          <p:cNvPr id="26" name="Sisällön paikkamerkki 2"/>
          <p:cNvSpPr txBox="1">
            <a:spLocks/>
          </p:cNvSpPr>
          <p:nvPr/>
        </p:nvSpPr>
        <p:spPr>
          <a:xfrm>
            <a:off x="1507065" y="1296749"/>
            <a:ext cx="7494104" cy="3766864"/>
          </a:xfrm>
          <a:prstGeom prst="rect">
            <a:avLst/>
          </a:prstGeom>
        </p:spPr>
        <p:txBody>
          <a:bodyPr lIns="64291" tIns="32146" rIns="64291" bIns="32146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10000"/>
              <a:buFont typeface="Arial" charset="0"/>
              <a:buChar char="•"/>
              <a:defRPr sz="1800" kern="1200">
                <a:solidFill>
                  <a:srgbClr val="5E5E5E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110000"/>
              <a:buFont typeface="Arial" pitchFamily="34" charset="0"/>
              <a:buChar char="–"/>
              <a:defRPr sz="1600" kern="1200">
                <a:solidFill>
                  <a:srgbClr val="5E5E5E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57D"/>
              </a:buClr>
              <a:buSzPct val="110000"/>
              <a:buFont typeface="Arial" charset="0"/>
              <a:buChar char="•"/>
              <a:defRPr kern="1200">
                <a:solidFill>
                  <a:schemeClr val="tx1"/>
                </a:solidFill>
                <a:latin typeface="Arial Narrow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57D"/>
              </a:buClr>
              <a:buSzPct val="11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57D"/>
              </a:buClr>
              <a:buSzPct val="110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Fuel cells are building blocks of smart micro grids.</a:t>
            </a:r>
            <a:br>
              <a:rPr lang="en-US" sz="24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endParaRPr lang="en-US" sz="2400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  <a:p>
            <a:pPr marL="342900" lvl="1" indent="-342900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CHP and island mode capability of Convion products provide an end user solution that can serve several customer groups, market segments and applications. </a:t>
            </a:r>
            <a:br>
              <a:rPr lang="en-US" sz="24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endParaRPr lang="en-US" sz="2400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  <a:p>
            <a:pPr marL="342900" lvl="1" indent="-342900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Convion product is adaptable to biogas and natural gas operation.</a:t>
            </a:r>
            <a:br>
              <a:rPr lang="en-US" sz="24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endParaRPr lang="en-US" sz="2400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  <a:p>
            <a:pPr marL="342900" lvl="1" indent="-342900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Modular approach makes possible power ranges from 50 to several hundreds of kilowatts.</a:t>
            </a:r>
            <a:r>
              <a:rPr lang="en-US" sz="2000" dirty="0" smtClean="0">
                <a:solidFill>
                  <a:srgbClr val="041E41"/>
                </a:solidFill>
                <a:latin typeface="Calibri"/>
              </a:rPr>
              <a:t/>
            </a:r>
            <a:br>
              <a:rPr lang="en-US" sz="2000" dirty="0" smtClean="0">
                <a:solidFill>
                  <a:srgbClr val="041E41"/>
                </a:solidFill>
                <a:latin typeface="Calibri"/>
              </a:rPr>
            </a:br>
            <a:endParaRPr lang="en-US" sz="2000" dirty="0" smtClean="0">
              <a:solidFill>
                <a:srgbClr val="041E41"/>
              </a:solidFill>
              <a:latin typeface="Calibri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618682" y="6371118"/>
            <a:ext cx="2442778" cy="486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CONVION 	</a:t>
            </a:r>
            <a:fld id="{AB594856-418A-4FE5-AE36-9B66A486EA62}" type="datetime4">
              <a:rPr lang="en-US" smtClean="0"/>
              <a:pPr/>
              <a:t>November 14, 2018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061460" y="6371118"/>
            <a:ext cx="3846664" cy="48688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latin typeface="Calibri" panose="020F0502020204030204" pitchFamily="34" charset="0"/>
              </a:rPr>
              <a:t>Tuomas Hakala	</a:t>
            </a:r>
            <a:r>
              <a:rPr lang="en-US" sz="1200" b="1" dirty="0">
                <a:latin typeface="Calibri" panose="020F0502020204030204" pitchFamily="34" charset="0"/>
              </a:rPr>
              <a:t>		</a:t>
            </a:r>
            <a:r>
              <a:rPr lang="en-US" sz="1200" b="1" dirty="0" smtClean="0">
                <a:latin typeface="Calibri" panose="020F0502020204030204" pitchFamily="34" charset="0"/>
              </a:rPr>
              <a:t>Public </a:t>
            </a:r>
            <a:endParaRPr lang="en-US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1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068" y="3119977"/>
            <a:ext cx="8071190" cy="2366426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Fuel Cell Systems </a:t>
            </a:r>
            <a:endParaRPr lang="en-US" dirty="0" smtClean="0">
              <a:latin typeface="+mj-lt"/>
            </a:endParaRPr>
          </a:p>
          <a:p>
            <a:pPr marL="452437" lvl="2"/>
            <a:r>
              <a:rPr lang="en-US" sz="3900" i="1" dirty="0" smtClean="0">
                <a:latin typeface="+mj-lt"/>
              </a:rPr>
              <a:t>Efficient </a:t>
            </a:r>
            <a:r>
              <a:rPr lang="en-US" sz="3900" i="1" dirty="0">
                <a:latin typeface="+mj-lt"/>
              </a:rPr>
              <a:t>and </a:t>
            </a:r>
            <a:r>
              <a:rPr lang="en-US" sz="3900" i="1" dirty="0" smtClean="0">
                <a:latin typeface="+mj-lt"/>
              </a:rPr>
              <a:t>sustainable distributed </a:t>
            </a:r>
            <a:r>
              <a:rPr lang="en-US" sz="3900" i="1" dirty="0">
                <a:latin typeface="+mj-lt"/>
              </a:rPr>
              <a:t>energy </a:t>
            </a:r>
            <a:r>
              <a:rPr lang="en-US" sz="3900" i="1" dirty="0" smtClean="0">
                <a:latin typeface="+mj-lt"/>
              </a:rPr>
              <a:t>production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© CONVION 	</a:t>
            </a:r>
            <a:fld id="{CEB7A620-BCE9-4B6E-A823-8FF4B9EE1D28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Tuomas Hakala	Public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02292"/>
              </p:ext>
            </p:extLst>
          </p:nvPr>
        </p:nvGraphicFramePr>
        <p:xfrm>
          <a:off x="1618682" y="1103109"/>
          <a:ext cx="7180263" cy="488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Transformational trends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© CONVION 	</a:t>
            </a:r>
            <a:fld id="{CD4879F5-4AA2-4531-BCE7-AC25F25FF39D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Tuomas Hakala	Public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76662" y="-977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+mj-lt"/>
              </a:rPr>
              <a:t>What is a fuel cell ?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339707"/>
            <a:ext cx="80645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marL="0" lvl="1" defTabSz="912813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00A9CD"/>
              </a:buClr>
              <a:buSzPct val="105000"/>
            </a:pP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Fuel cell is an electrochemical device that converts chemical energy of fuel directly into electricity and heat.</a:t>
            </a:r>
          </a:p>
          <a:p>
            <a:pPr marL="358775" lvl="1" indent="-358775" defTabSz="912813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00A9CD"/>
              </a:buClr>
              <a:buSzPct val="105000"/>
              <a:buFont typeface="Wingdings" pitchFamily="2" charset="2"/>
              <a:buChar char="§"/>
            </a:pP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  <a:p>
            <a:pPr marL="0" lvl="1" defTabSz="912813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00A9CD"/>
              </a:buClr>
              <a:buSzPct val="105000"/>
            </a:pPr>
            <a:r>
              <a:rPr lang="en-GB" sz="2400" b="1" dirty="0">
                <a:solidFill>
                  <a:srgbClr val="002060"/>
                </a:solidFill>
                <a:latin typeface="Calibri" pitchFamily="34" charset="0"/>
              </a:rPr>
              <a:t>Key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properties:</a:t>
            </a:r>
            <a:endParaRPr lang="en-GB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58775" lvl="1" indent="-358775" defTabSz="912813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00A9CD"/>
              </a:buClr>
              <a:buSzPct val="105000"/>
              <a:buFont typeface="Wingdings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High electrical efficiency </a:t>
            </a:r>
          </a:p>
          <a:p>
            <a:pPr marL="358775" lvl="1" indent="-358775" defTabSz="912813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00A9CD"/>
              </a:buClr>
              <a:buSzPct val="105000"/>
              <a:buFont typeface="Wingdings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Low emissions </a:t>
            </a:r>
          </a:p>
          <a:p>
            <a:pPr marL="358775" lvl="1" indent="-358775" defTabSz="912813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00A9CD"/>
              </a:buClr>
              <a:buSzPct val="105000"/>
              <a:buFont typeface="Wingdings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High reliability, no moving parts</a:t>
            </a:r>
          </a:p>
          <a:p>
            <a:pPr marL="358775" lvl="1" indent="-358775" defTabSz="912813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00A9CD"/>
              </a:buClr>
              <a:buSzPct val="105000"/>
              <a:buFont typeface="Wingdings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DC power output</a:t>
            </a:r>
          </a:p>
          <a:p>
            <a:pPr marL="358775" lvl="1" indent="-358775" defTabSz="912813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00A9CD"/>
              </a:buClr>
              <a:buSzPct val="105000"/>
              <a:buFont typeface="Wingdings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Scalable from mW to MW</a:t>
            </a:r>
          </a:p>
          <a:p>
            <a:pPr marL="269875" indent="-269875">
              <a:spcAft>
                <a:spcPct val="20000"/>
              </a:spcAft>
              <a:buClr>
                <a:srgbClr val="041E41"/>
              </a:buClr>
              <a:buSzPct val="105000"/>
              <a:buFont typeface="Wingdings" pitchFamily="2" charset="2"/>
              <a:buChar char="§"/>
            </a:pP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2" descr="http://www.convion.fi/img/SOFC_princi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63" y="2332318"/>
            <a:ext cx="3763786" cy="253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1147084" y="6422150"/>
            <a:ext cx="1149802" cy="239240"/>
          </a:xfrm>
        </p:spPr>
        <p:txBody>
          <a:bodyPr/>
          <a:lstStyle/>
          <a:p>
            <a:fld id="{F5DD0637-7E3A-479E-B435-CF48A3D7E8F9}" type="datetime4">
              <a:rPr lang="en-US" smtClean="0">
                <a:solidFill>
                  <a:srgbClr val="00A9CD"/>
                </a:solidFill>
              </a:rPr>
              <a:t>November 14, 2018</a:t>
            </a:fld>
            <a:endParaRPr lang="en-US" dirty="0">
              <a:solidFill>
                <a:srgbClr val="00A9CD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831770" y="6425548"/>
            <a:ext cx="40763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Tuomas Hakala	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Public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94605" y="238539"/>
            <a:ext cx="4680520" cy="129614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rgbClr val="041E4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599259" y="1397569"/>
          <a:ext cx="7137376" cy="38347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68965"/>
                <a:gridCol w="889288"/>
                <a:gridCol w="1024961"/>
                <a:gridCol w="1303447"/>
                <a:gridCol w="1244125"/>
                <a:gridCol w="1806590"/>
              </a:tblGrid>
              <a:tr h="47432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i="0" dirty="0" smtClean="0">
                          <a:solidFill>
                            <a:srgbClr val="0070C0"/>
                          </a:solidFill>
                          <a:effectLst/>
                        </a:rPr>
                        <a:t>FC Type </a:t>
                      </a:r>
                      <a:endParaRPr lang="fi-FI" sz="1600" b="0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22" marR="5932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70C0"/>
                          </a:solidFill>
                          <a:effectLst/>
                        </a:rPr>
                        <a:t>Anode Fuel </a:t>
                      </a:r>
                      <a:endParaRPr lang="fi-FI" sz="1600" b="0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22" marR="5932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70C0"/>
                          </a:solidFill>
                          <a:effectLst/>
                        </a:rPr>
                        <a:t>Cathode </a:t>
                      </a:r>
                      <a:r>
                        <a:rPr lang="en-GB" sz="1600" b="0" i="0" dirty="0" smtClean="0">
                          <a:solidFill>
                            <a:srgbClr val="0070C0"/>
                          </a:solidFill>
                          <a:effectLst/>
                        </a:rPr>
                        <a:t>oxidant</a:t>
                      </a:r>
                      <a:endParaRPr lang="fi-FI" sz="1600" b="0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22" marR="5932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70C0"/>
                          </a:solidFill>
                          <a:effectLst/>
                        </a:rPr>
                        <a:t>Operating temp (°C)</a:t>
                      </a:r>
                      <a:endParaRPr lang="fi-FI" sz="1600" b="0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22" marR="5932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70C0"/>
                          </a:solidFill>
                          <a:effectLst/>
                        </a:rPr>
                        <a:t>Efficiency (LHV)</a:t>
                      </a:r>
                      <a:endParaRPr lang="fi-FI" sz="1600" b="0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22" marR="5932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70C0"/>
                          </a:solidFill>
                          <a:effectLst/>
                        </a:rPr>
                        <a:t>Application</a:t>
                      </a:r>
                      <a:endParaRPr lang="fi-FI" sz="1600" b="0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9322" marR="5932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49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0" dirty="0" smtClean="0">
                          <a:solidFill>
                            <a:srgbClr val="0070C0"/>
                          </a:solidFill>
                          <a:effectLst/>
                        </a:rPr>
                        <a:t>PEM</a:t>
                      </a:r>
                      <a:endParaRPr lang="fi-FI" sz="1400" b="1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H</a:t>
                      </a:r>
                      <a:r>
                        <a:rPr lang="en-GB" sz="1400" b="0" i="0" baseline="-25000" dirty="0">
                          <a:effectLst/>
                        </a:rPr>
                        <a:t>2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Air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60 – 100</a:t>
                      </a:r>
                      <a:endParaRPr lang="fi-FI" sz="1400" b="0" i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30 – 40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Portable 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Small residential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Transportation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7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49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0" dirty="0">
                          <a:solidFill>
                            <a:srgbClr val="0070C0"/>
                          </a:solidFill>
                          <a:effectLst/>
                        </a:rPr>
                        <a:t>AFC</a:t>
                      </a:r>
                      <a:endParaRPr lang="fi-FI" sz="1400" b="1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H</a:t>
                      </a:r>
                      <a:r>
                        <a:rPr lang="en-GB" sz="1400" b="0" i="0" baseline="-25000" dirty="0">
                          <a:effectLst/>
                        </a:rPr>
                        <a:t>2</a:t>
                      </a:r>
                      <a:endParaRPr lang="fi-FI" sz="1400" b="0" i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O</a:t>
                      </a:r>
                      <a:r>
                        <a:rPr lang="en-GB" sz="1400" b="0" i="0" baseline="-25000" dirty="0">
                          <a:effectLst/>
                        </a:rPr>
                        <a:t>2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60 – 120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30 – 40 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Portable</a:t>
                      </a:r>
                      <a:endParaRPr lang="fi-FI" sz="1400" b="0" i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Small residential</a:t>
                      </a:r>
                      <a:endParaRPr lang="fi-FI" sz="1400" b="0" i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Transportation </a:t>
                      </a:r>
                      <a:endParaRPr lang="fi-FI" sz="1400" b="0" i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90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0" dirty="0">
                          <a:solidFill>
                            <a:srgbClr val="0070C0"/>
                          </a:solidFill>
                          <a:effectLst/>
                        </a:rPr>
                        <a:t>PAFC</a:t>
                      </a:r>
                      <a:endParaRPr lang="fi-FI" sz="1400" b="1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H</a:t>
                      </a:r>
                      <a:r>
                        <a:rPr lang="en-GB" sz="1400" b="0" i="0" baseline="-25000" dirty="0">
                          <a:effectLst/>
                        </a:rPr>
                        <a:t>2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Air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150 – 250 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35 – 45 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50 – 70 *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Med. Residential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Commercial 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lumMod val="90000"/>
                      </a:srgbClr>
                    </a:solidFill>
                  </a:tcPr>
                </a:tc>
              </a:tr>
              <a:tr h="71149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0" dirty="0">
                          <a:solidFill>
                            <a:srgbClr val="0070C0"/>
                          </a:solidFill>
                          <a:effectLst/>
                        </a:rPr>
                        <a:t>MCFC</a:t>
                      </a:r>
                      <a:endParaRPr lang="fi-FI" sz="1400" b="1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H</a:t>
                      </a:r>
                      <a:r>
                        <a:rPr lang="en-GB" sz="1400" b="0" i="0" baseline="-25000" dirty="0">
                          <a:effectLst/>
                        </a:rPr>
                        <a:t>2</a:t>
                      </a:r>
                      <a:r>
                        <a:rPr lang="en-GB" sz="1400" b="0" i="0" dirty="0">
                          <a:effectLst/>
                        </a:rPr>
                        <a:t>, CO, NH</a:t>
                      </a:r>
                      <a:r>
                        <a:rPr lang="en-GB" sz="1400" b="0" i="0" baseline="-25000" dirty="0">
                          <a:effectLst/>
                        </a:rPr>
                        <a:t>3</a:t>
                      </a:r>
                      <a:r>
                        <a:rPr lang="en-GB" sz="1400" b="0" i="0" dirty="0">
                          <a:effectLst/>
                        </a:rPr>
                        <a:t>, CH</a:t>
                      </a:r>
                      <a:r>
                        <a:rPr lang="en-GB" sz="1400" b="0" i="0" baseline="-25000" dirty="0">
                          <a:effectLst/>
                        </a:rPr>
                        <a:t>4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Air+CO</a:t>
                      </a:r>
                      <a:r>
                        <a:rPr lang="en-GB" sz="1400" b="0" i="0" baseline="-25000" dirty="0">
                          <a:effectLst/>
                        </a:rPr>
                        <a:t>2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550 – 700 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45 – 55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80 – 90 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Industrial 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Commercial 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Large residential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</a:tr>
              <a:tr h="71149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0" dirty="0">
                          <a:solidFill>
                            <a:srgbClr val="0070C0"/>
                          </a:solidFill>
                          <a:effectLst/>
                        </a:rPr>
                        <a:t>SOFC</a:t>
                      </a:r>
                      <a:endParaRPr lang="fi-FI" sz="1400" b="1" i="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H</a:t>
                      </a:r>
                      <a:r>
                        <a:rPr lang="en-GB" sz="1400" b="0" i="0" baseline="-25000" dirty="0">
                          <a:effectLst/>
                        </a:rPr>
                        <a:t>2</a:t>
                      </a:r>
                      <a:r>
                        <a:rPr lang="en-GB" sz="1400" b="0" i="0" dirty="0">
                          <a:effectLst/>
                        </a:rPr>
                        <a:t>, CO, NH</a:t>
                      </a:r>
                      <a:r>
                        <a:rPr lang="en-GB" sz="1400" b="0" i="0" baseline="-25000" dirty="0">
                          <a:effectLst/>
                        </a:rPr>
                        <a:t>3</a:t>
                      </a:r>
                      <a:r>
                        <a:rPr lang="en-GB" sz="1400" b="0" i="0" dirty="0">
                          <a:effectLst/>
                        </a:rPr>
                        <a:t>, CH</a:t>
                      </a:r>
                      <a:r>
                        <a:rPr lang="en-GB" sz="1400" b="0" i="0" baseline="-25000" dirty="0">
                          <a:effectLst/>
                        </a:rPr>
                        <a:t>4</a:t>
                      </a:r>
                      <a:endParaRPr lang="fi-FI" sz="1400" b="0" i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Air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650 – 850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45 – 55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80 – 90 *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Industrial 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Commercial </a:t>
                      </a:r>
                      <a:endParaRPr lang="fi-FI" sz="1400" b="0" i="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b="0" i="0" dirty="0">
                          <a:effectLst/>
                        </a:rPr>
                        <a:t>Large residential</a:t>
                      </a:r>
                      <a:endParaRPr lang="fi-FI" sz="1400" b="0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000" marR="72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D9D9D9">
                          <a:lumMod val="9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3232">
                        <a:lumMod val="10000"/>
                        <a:lumOff val="9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99294" y="218622"/>
            <a:ext cx="7021491" cy="5796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43200" rIns="86400" bIns="432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 most common fuel cell types</a:t>
            </a:r>
            <a:endParaRPr lang="en-US" sz="3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3560" y="2111894"/>
            <a:ext cx="1340564" cy="5818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87086" tIns="44256" rIns="86400" bIns="44256">
            <a:noAutofit/>
          </a:bodyPr>
          <a:lstStyle/>
          <a:p>
            <a:pPr defTabSz="914400">
              <a:defRPr/>
            </a:pPr>
            <a:r>
              <a:rPr lang="en-US" sz="1600" kern="0" dirty="0">
                <a:solidFill>
                  <a:srgbClr val="383838"/>
                </a:solidFill>
              </a:rPr>
              <a:t>Low </a:t>
            </a:r>
          </a:p>
          <a:p>
            <a:pPr defTabSz="914400">
              <a:defRPr/>
            </a:pPr>
            <a:r>
              <a:rPr lang="en-US" sz="1600" kern="0" dirty="0">
                <a:solidFill>
                  <a:srgbClr val="383838"/>
                </a:solidFill>
              </a:rPr>
              <a:t>temperature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05707" y="3216819"/>
            <a:ext cx="1340564" cy="5818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87086" tIns="44256" rIns="86400" bIns="44256">
            <a:noAutofit/>
          </a:bodyPr>
          <a:lstStyle/>
          <a:p>
            <a:pPr defTabSz="914400">
              <a:defRPr/>
            </a:pPr>
            <a:r>
              <a:rPr lang="en-US" sz="1600" kern="0" dirty="0">
                <a:solidFill>
                  <a:srgbClr val="0070C0"/>
                </a:solidFill>
              </a:rPr>
              <a:t>Intermediate</a:t>
            </a:r>
          </a:p>
          <a:p>
            <a:pPr defTabSz="914400">
              <a:defRPr/>
            </a:pPr>
            <a:r>
              <a:rPr lang="en-US" sz="1600" kern="0" dirty="0">
                <a:solidFill>
                  <a:srgbClr val="0070C0"/>
                </a:solidFill>
              </a:rPr>
              <a:t>temperature 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05707" y="4133873"/>
            <a:ext cx="1340564" cy="5818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87086" tIns="44256" rIns="86400" bIns="44256">
            <a:noAutofit/>
          </a:bodyPr>
          <a:lstStyle/>
          <a:p>
            <a:pPr defTabSz="914400">
              <a:defRPr/>
            </a:pPr>
            <a:r>
              <a:rPr lang="en-US" sz="1600" kern="0" dirty="0">
                <a:solidFill>
                  <a:srgbClr val="002060"/>
                </a:solidFill>
              </a:rPr>
              <a:t>High</a:t>
            </a:r>
          </a:p>
          <a:p>
            <a:pPr defTabSz="914400">
              <a:defRPr/>
            </a:pPr>
            <a:r>
              <a:rPr lang="en-US" sz="1600" kern="0" dirty="0">
                <a:solidFill>
                  <a:srgbClr val="002060"/>
                </a:solidFill>
              </a:rPr>
              <a:t>temperature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92290" y="4516913"/>
            <a:ext cx="7128792" cy="6970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147084" y="6422150"/>
            <a:ext cx="1149802" cy="239240"/>
          </a:xfrm>
        </p:spPr>
        <p:txBody>
          <a:bodyPr/>
          <a:lstStyle/>
          <a:p>
            <a:fld id="{F5DD0637-7E3A-479E-B435-CF48A3D7E8F9}" type="datetime4">
              <a:rPr lang="en-US" smtClean="0">
                <a:solidFill>
                  <a:srgbClr val="00A9CD"/>
                </a:solidFill>
              </a:rPr>
              <a:t>November 14, 2018</a:t>
            </a:fld>
            <a:endParaRPr lang="en-US" dirty="0">
              <a:solidFill>
                <a:srgbClr val="00A9CD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3831770" y="6425548"/>
            <a:ext cx="40763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Tuomas Hakala	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Public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SOFC Cell and Stack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07065" y="1047756"/>
            <a:ext cx="7097383" cy="2237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4572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800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defTabSz="912813">
              <a:spcAft>
                <a:spcPts val="1200"/>
              </a:spcAft>
              <a:buClr>
                <a:srgbClr val="00A9CD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002060"/>
                </a:solidFill>
                <a:latin typeface="Calibri" pitchFamily="34" charset="0"/>
              </a:rPr>
              <a:t>Operating temperature 650 – 850 °</a:t>
            </a: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C</a:t>
            </a:r>
            <a:endParaRPr lang="en-GB" sz="1400" dirty="0">
              <a:solidFill>
                <a:srgbClr val="002060"/>
              </a:solidFill>
              <a:latin typeface="Calibri" pitchFamily="34" charset="0"/>
            </a:endParaRPr>
          </a:p>
          <a:p>
            <a:pPr marL="365125" indent="-365125" defTabSz="912813">
              <a:spcAft>
                <a:spcPts val="1200"/>
              </a:spcAft>
              <a:buClr>
                <a:srgbClr val="00A9CD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A single fuel cell produces approximately 0.7…0.9 V</a:t>
            </a:r>
          </a:p>
          <a:p>
            <a:pPr marL="365125" indent="-365125" defTabSz="912813">
              <a:spcAft>
                <a:spcPts val="1200"/>
              </a:spcAft>
              <a:buClr>
                <a:srgbClr val="00A9CD"/>
              </a:buClr>
              <a:buFont typeface="Wingdings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  <a:latin typeface="Calibri" pitchFamily="34" charset="0"/>
              </a:rPr>
              <a:t>Cells are connected electrically in series. </a:t>
            </a:r>
          </a:p>
          <a:p>
            <a:pPr marL="358775" lvl="1" indent="-358775" defTabSz="912813">
              <a:buClr>
                <a:srgbClr val="00A9CD"/>
              </a:buClr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1 kW stack consist 30 cells</a:t>
            </a:r>
          </a:p>
        </p:txBody>
      </p:sp>
      <p:pic>
        <p:nvPicPr>
          <p:cNvPr id="6146" name="Picture 2" descr="C:\Users\Erkko.Fontell\Documents\2014\Kuvia\Fraunhofer Stack construction - no 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54" y="3284984"/>
            <a:ext cx="4134098" cy="27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079231"/>
            <a:ext cx="19127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Picture source : Fraunhofer IKTS </a:t>
            </a:r>
            <a:endParaRPr lang="en-US" sz="1000" dirty="0"/>
          </a:p>
        </p:txBody>
      </p:sp>
      <p:pic>
        <p:nvPicPr>
          <p:cNvPr id="6147" name="Picture 3" descr="C:\Users\Erkko.Fontell\Documents\2014\Kuvia\Plansee MK351 Stack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4330" y="3379304"/>
            <a:ext cx="3071192" cy="28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75889" y="6069088"/>
            <a:ext cx="16289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smtClean="0"/>
              <a:t>Picture source : Plansee SE </a:t>
            </a:r>
            <a:endParaRPr lang="en-US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2213088" cy="365125"/>
          </a:xfrm>
        </p:spPr>
        <p:txBody>
          <a:bodyPr/>
          <a:lstStyle/>
          <a:p>
            <a:r>
              <a:rPr lang="en-US" dirty="0" smtClean="0"/>
              <a:t>© CONVION 	</a:t>
            </a:r>
            <a:fld id="{9D9EAE6B-0FEC-47B1-9D3E-933938E62020}" type="datetime4">
              <a:rPr lang="en-US" smtClean="0"/>
              <a:t>November 14,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31770" y="6371118"/>
            <a:ext cx="4076353" cy="365125"/>
          </a:xfrm>
        </p:spPr>
        <p:txBody>
          <a:bodyPr/>
          <a:lstStyle/>
          <a:p>
            <a:r>
              <a:rPr lang="en-US" dirty="0" smtClean="0"/>
              <a:t>Tuomas Hakala	Public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Fuel Cell Efficiency and Power Range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015" y="1050057"/>
            <a:ext cx="6262688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 rot="-812877">
            <a:off x="4150709" y="2691937"/>
            <a:ext cx="1233346" cy="617784"/>
          </a:xfrm>
          <a:prstGeom prst="ellipse">
            <a:avLst/>
          </a:prstGeom>
          <a:solidFill>
            <a:srgbClr val="FF0000">
              <a:alpha val="35001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43200" rIns="86400" bIns="43200" anchor="ctr"/>
          <a:lstStyle/>
          <a:p>
            <a:endParaRPr lang="en-GB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0403" y="6026870"/>
            <a:ext cx="4740275" cy="358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0" tIns="43200" rIns="86400" bIns="43200" anchor="ctr">
            <a:spAutoFit/>
          </a:bodyPr>
          <a:lstStyle/>
          <a:p>
            <a:pPr algn="l"/>
            <a:r>
              <a:rPr lang="en-US" sz="900" dirty="0"/>
              <a:t>Source : W. </a:t>
            </a:r>
            <a:r>
              <a:rPr lang="en-US" sz="900" dirty="0" err="1"/>
              <a:t>Vielstich</a:t>
            </a:r>
            <a:r>
              <a:rPr lang="en-US" sz="900" dirty="0"/>
              <a:t>, </a:t>
            </a:r>
            <a:r>
              <a:rPr lang="en-US" sz="900" i="1" dirty="0"/>
              <a:t>Handbook of Fuel cells – Fundamentals Technology and Applications</a:t>
            </a:r>
            <a:r>
              <a:rPr lang="en-US" sz="900" dirty="0"/>
              <a:t>,</a:t>
            </a:r>
          </a:p>
          <a:p>
            <a:pPr algn="l"/>
            <a:r>
              <a:rPr lang="en-US" sz="900" dirty="0"/>
              <a:t>Volume 1, Chapter 4, p. 29. Wiley (2004), ISBN: 0-471-49926-9</a:t>
            </a:r>
            <a:r>
              <a:rPr lang="en-GB" sz="90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2271858" cy="365125"/>
          </a:xfrm>
        </p:spPr>
        <p:txBody>
          <a:bodyPr/>
          <a:lstStyle/>
          <a:p>
            <a:r>
              <a:rPr lang="en-US" dirty="0" smtClean="0"/>
              <a:t>© CONVION 	</a:t>
            </a:r>
            <a:fld id="{9633CC33-CF73-41B0-B3AF-8087E61C0D8A}" type="datetime4">
              <a:rPr lang="en-US" smtClean="0"/>
              <a:t>November 14,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0540" y="6371118"/>
            <a:ext cx="4017584" cy="365125"/>
          </a:xfrm>
        </p:spPr>
        <p:txBody>
          <a:bodyPr/>
          <a:lstStyle/>
          <a:p>
            <a:r>
              <a:rPr lang="en-US" dirty="0" smtClean="0"/>
              <a:t>Tuomas Hakala	Public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3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90" y="2108519"/>
            <a:ext cx="3042442" cy="261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8594" y="1082907"/>
            <a:ext cx="7645405" cy="4828547"/>
          </a:xfrm>
        </p:spPr>
        <p:txBody>
          <a:bodyPr>
            <a:normAutofit/>
          </a:bodyPr>
          <a:lstStyle/>
          <a:p>
            <a:pPr marL="358775" lvl="1" indent="-358775" defTabSz="912813"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SOFC makes advantage of scale a thing of the past.</a:t>
            </a:r>
            <a:endParaRPr 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002060"/>
                </a:solidFill>
                <a:latin typeface="+mj-lt"/>
              </a:rPr>
              <a:t>More with less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2223974" cy="365125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© CONVION 	</a:t>
            </a:r>
            <a:fld id="{D14730AC-69A5-47DA-9D4E-0DA298523F5C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0555" y="6371118"/>
            <a:ext cx="3837568" cy="365125"/>
          </a:xfrm>
        </p:spPr>
        <p:txBody>
          <a:bodyPr/>
          <a:lstStyle/>
          <a:p>
            <a:r>
              <a:rPr lang="en-US" dirty="0" smtClean="0"/>
              <a:t>Tuomas Hakala	Public 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82" y="2394288"/>
            <a:ext cx="2988358" cy="25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1047336" y="3228999"/>
            <a:ext cx="185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SOFC-CHP (kW-scale)</a:t>
            </a:r>
            <a:endParaRPr lang="fi-FI" sz="1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85683" y="3205897"/>
            <a:ext cx="1671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/>
              <a:t>GT CHP (MW-scale)</a:t>
            </a:r>
            <a:endParaRPr lang="fi-FI" sz="14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914609" y="5135563"/>
            <a:ext cx="778098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Process </a:t>
            </a:r>
          </a:p>
          <a:p>
            <a:pPr>
              <a:lnSpc>
                <a:spcPts val="12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losses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338359" y="5006874"/>
            <a:ext cx="1035476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Heat </a:t>
            </a:r>
            <a:br>
              <a:rPr lang="fi-FI" sz="1400" dirty="0" smtClean="0">
                <a:latin typeface="Calibri" panose="020F0502020204030204" pitchFamily="34" charset="0"/>
              </a:rPr>
            </a:br>
            <a:r>
              <a:rPr lang="fi-FI" sz="1400" dirty="0" smtClean="0">
                <a:latin typeface="Calibri" panose="020F0502020204030204" pitchFamily="34" charset="0"/>
              </a:rPr>
              <a:t>distribution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6930" y="2046527"/>
            <a:ext cx="1351267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Transmission </a:t>
            </a:r>
          </a:p>
          <a:p>
            <a:pPr>
              <a:lnSpc>
                <a:spcPts val="12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and distribution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790919" y="5155601"/>
            <a:ext cx="738023" cy="409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Process</a:t>
            </a:r>
          </a:p>
          <a:p>
            <a:pPr>
              <a:lnSpc>
                <a:spcPts val="1200"/>
              </a:lnSpc>
            </a:pPr>
            <a:r>
              <a:rPr lang="fi-FI" sz="1400" dirty="0" smtClean="0">
                <a:latin typeface="Calibri" panose="020F0502020204030204" pitchFamily="34" charset="0"/>
              </a:rPr>
              <a:t>losses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5746" y="2809187"/>
            <a:ext cx="1492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latin typeface="Calibri" panose="020F0502020204030204" pitchFamily="34" charset="0"/>
              </a:rPr>
              <a:t>Power 53%</a:t>
            </a:r>
            <a:br>
              <a:rPr lang="fi-FI" sz="1400" b="1" dirty="0" smtClean="0">
                <a:latin typeface="Calibri" panose="020F0502020204030204" pitchFamily="34" charset="0"/>
              </a:rPr>
            </a:br>
            <a:endParaRPr lang="fi-FI" sz="1400" b="1" dirty="0" smtClean="0">
              <a:latin typeface="Calibri" panose="020F0502020204030204" pitchFamily="34" charset="0"/>
            </a:endParaRPr>
          </a:p>
          <a:p>
            <a:endParaRPr lang="fi-FI" sz="1200" b="1" dirty="0">
              <a:latin typeface="Calibri" panose="020F0502020204030204" pitchFamily="34" charset="0"/>
            </a:endParaRPr>
          </a:p>
          <a:p>
            <a:endParaRPr lang="fi-FI" sz="1000" b="1" dirty="0" smtClean="0">
              <a:latin typeface="Calibri" panose="020F0502020204030204" pitchFamily="34" charset="0"/>
            </a:endParaRPr>
          </a:p>
          <a:p>
            <a:r>
              <a:rPr lang="fi-FI" sz="1400" b="1" dirty="0" smtClean="0">
                <a:latin typeface="Calibri" panose="020F0502020204030204" pitchFamily="34" charset="0"/>
              </a:rPr>
              <a:t>Heat 32%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5046" y="2744417"/>
            <a:ext cx="14924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latin typeface="Calibri" panose="020F0502020204030204" pitchFamily="34" charset="0"/>
              </a:rPr>
              <a:t>Power 44%</a:t>
            </a:r>
            <a:br>
              <a:rPr lang="fi-FI" sz="1400" b="1" dirty="0" smtClean="0">
                <a:latin typeface="Calibri" panose="020F0502020204030204" pitchFamily="34" charset="0"/>
              </a:rPr>
            </a:br>
            <a:r>
              <a:rPr lang="fi-FI" sz="2000" b="1" dirty="0" smtClean="0">
                <a:latin typeface="Calibri" panose="020F0502020204030204" pitchFamily="34" charset="0"/>
              </a:rPr>
              <a:t/>
            </a:r>
            <a:br>
              <a:rPr lang="fi-FI" sz="2000" b="1" dirty="0" smtClean="0">
                <a:latin typeface="Calibri" panose="020F0502020204030204" pitchFamily="34" charset="0"/>
              </a:rPr>
            </a:br>
            <a:r>
              <a:rPr lang="fi-FI" sz="1400" b="1" dirty="0" smtClean="0">
                <a:latin typeface="Calibri" panose="020F0502020204030204" pitchFamily="34" charset="0"/>
              </a:rPr>
              <a:t/>
            </a:r>
            <a:br>
              <a:rPr lang="fi-FI" sz="1400" b="1" dirty="0" smtClean="0">
                <a:latin typeface="Calibri" panose="020F0502020204030204" pitchFamily="34" charset="0"/>
              </a:rPr>
            </a:br>
            <a:r>
              <a:rPr lang="fi-FI" sz="1400" b="1" dirty="0" smtClean="0">
                <a:latin typeface="Calibri" panose="020F0502020204030204" pitchFamily="34" charset="0"/>
              </a:rPr>
              <a:t>Heat 38%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7093" y="4460472"/>
            <a:ext cx="412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latin typeface="Calibri" panose="020F0502020204030204" pitchFamily="34" charset="0"/>
              </a:rPr>
              <a:t>15%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9146" y="424119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latin typeface="Calibri" panose="020F0502020204030204" pitchFamily="34" charset="0"/>
              </a:rPr>
              <a:t>13%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36682" y="4241198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latin typeface="Calibri" panose="020F0502020204030204" pitchFamily="34" charset="0"/>
              </a:rPr>
              <a:t>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88336" y="2097150"/>
            <a:ext cx="278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latin typeface="Calibri" panose="020F0502020204030204" pitchFamily="34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4963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Fuel cell systems emit no NOx, SOx, HC or particulate emissions</a:t>
            </a:r>
            <a:b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Noise level &lt; 70dB, no vibrations</a:t>
            </a: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Low maintenance, simple interfaces – only fuel and power connections and clean, hot exhaust available for heat recovery.</a:t>
            </a:r>
            <a:b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42900" lvl="1" indent="-342900" defTabSz="912813">
              <a:spcBef>
                <a:spcPts val="200"/>
              </a:spcBef>
              <a:buClr>
                <a:srgbClr val="00A9CD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</a:rPr>
              <a:t>Freedom of placement outdoors or indoors.</a:t>
            </a:r>
          </a:p>
          <a:p>
            <a:pPr marL="180000" lvl="1">
              <a:spcBef>
                <a:spcPts val="200"/>
              </a:spcBef>
            </a:pPr>
            <a:endParaRPr lang="en-US" sz="2400" dirty="0" smtClean="0">
              <a:latin typeface="Calibri" pitchFamily="34" charset="0"/>
            </a:endParaRPr>
          </a:p>
          <a:p>
            <a:pPr marL="180000" lvl="1">
              <a:spcBef>
                <a:spcPts val="200"/>
              </a:spcBef>
            </a:pPr>
            <a:endParaRPr lang="en-US" sz="2400" dirty="0" smtClean="0">
              <a:latin typeface="Calibri" pitchFamily="34" charset="0"/>
            </a:endParaRPr>
          </a:p>
          <a:p>
            <a:pPr marL="180000" lvl="1">
              <a:spcBef>
                <a:spcPts val="200"/>
              </a:spcBef>
            </a:pPr>
            <a:endParaRPr lang="en-US" sz="2400" dirty="0" smtClean="0">
              <a:latin typeface="Calibri" pitchFamily="34" charset="0"/>
            </a:endParaRPr>
          </a:p>
          <a:p>
            <a:pPr marL="180000" lvl="1">
              <a:spcBef>
                <a:spcPts val="200"/>
              </a:spcBef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Power plants anywhere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18682" y="6371118"/>
            <a:ext cx="2058582" cy="365125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© CONVION 	</a:t>
            </a:r>
            <a:fld id="{787F7E71-DC7E-4D64-88F4-D7A515A93E08}" type="datetime4">
              <a:rPr lang="en-US" smtClean="0">
                <a:latin typeface="Calibri"/>
              </a:rPr>
              <a:t>November 14, 2018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7264" y="6371118"/>
            <a:ext cx="4230859" cy="365125"/>
          </a:xfrm>
        </p:spPr>
        <p:txBody>
          <a:bodyPr/>
          <a:lstStyle/>
          <a:p>
            <a:r>
              <a:rPr lang="en-US" dirty="0" smtClean="0"/>
              <a:t>Tuomas Hakala	Public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vion_Ppt-pohja_uusin2">
  <a:themeElements>
    <a:clrScheme name="Convion 2">
      <a:dk1>
        <a:srgbClr val="041E41"/>
      </a:dk1>
      <a:lt1>
        <a:sysClr val="window" lastClr="FFFFFF"/>
      </a:lt1>
      <a:dk2>
        <a:srgbClr val="000F14"/>
      </a:dk2>
      <a:lt2>
        <a:srgbClr val="EEECE1"/>
      </a:lt2>
      <a:accent1>
        <a:srgbClr val="00A9CD"/>
      </a:accent1>
      <a:accent2>
        <a:srgbClr val="015577"/>
      </a:accent2>
      <a:accent3>
        <a:srgbClr val="DAFF00"/>
      </a:accent3>
      <a:accent4>
        <a:srgbClr val="B1C800"/>
      </a:accent4>
      <a:accent5>
        <a:srgbClr val="65A610"/>
      </a:accent5>
      <a:accent6>
        <a:srgbClr val="55DDF1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onvion 2">
      <a:dk1>
        <a:srgbClr val="041E41"/>
      </a:dk1>
      <a:lt1>
        <a:sysClr val="window" lastClr="FFFFFF"/>
      </a:lt1>
      <a:dk2>
        <a:srgbClr val="000F14"/>
      </a:dk2>
      <a:lt2>
        <a:srgbClr val="EEECE1"/>
      </a:lt2>
      <a:accent1>
        <a:srgbClr val="00A9CD"/>
      </a:accent1>
      <a:accent2>
        <a:srgbClr val="015577"/>
      </a:accent2>
      <a:accent3>
        <a:srgbClr val="DAFF00"/>
      </a:accent3>
      <a:accent4>
        <a:srgbClr val="B1C800"/>
      </a:accent4>
      <a:accent5>
        <a:srgbClr val="65A610"/>
      </a:accent5>
      <a:accent6>
        <a:srgbClr val="55DDF1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Convion_Ppt-pohja_uusin2</Template>
  <TotalTime>2379</TotalTime>
  <Words>741</Words>
  <Application>Microsoft Office PowerPoint</Application>
  <PresentationFormat>On-screen Show (4:3)</PresentationFormat>
  <Paragraphs>229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Corbel</vt:lpstr>
      <vt:lpstr>Times New Roman</vt:lpstr>
      <vt:lpstr>Wingdings</vt:lpstr>
      <vt:lpstr>Convion_Ppt-pohja_uusin2</vt:lpstr>
      <vt:lpstr>1_Office Theme</vt:lpstr>
      <vt:lpstr>PowerPoint Presentation</vt:lpstr>
      <vt:lpstr>PowerPoint Presentation</vt:lpstr>
      <vt:lpstr>Transformational trends</vt:lpstr>
      <vt:lpstr>What is a fuel cell ?</vt:lpstr>
      <vt:lpstr>PowerPoint Presentation</vt:lpstr>
      <vt:lpstr>SOFC Cell and Stack</vt:lpstr>
      <vt:lpstr>Fuel Cell Efficiency and Power Range</vt:lpstr>
      <vt:lpstr>More with less</vt:lpstr>
      <vt:lpstr>Power plants anywhere</vt:lpstr>
      <vt:lpstr>Grid-tied or stand-alone</vt:lpstr>
      <vt:lpstr>Convion Solution</vt:lpstr>
      <vt:lpstr>PowerPoint Presentation</vt:lpstr>
      <vt:lpstr>PowerPoint Presentation</vt:lpstr>
      <vt:lpstr>Biogas and SOFC CHP – an opportunity</vt:lpstr>
      <vt:lpstr>Conclusion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Tuomas Hakala</dc:creator>
  <cp:lastModifiedBy>Tiit Kallaste</cp:lastModifiedBy>
  <cp:revision>64</cp:revision>
  <dcterms:created xsi:type="dcterms:W3CDTF">2015-03-29T14:56:51Z</dcterms:created>
  <dcterms:modified xsi:type="dcterms:W3CDTF">2018-11-14T11:11:05Z</dcterms:modified>
</cp:coreProperties>
</file>